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531" r:id="rId3"/>
    <p:sldId id="488" r:id="rId4"/>
    <p:sldId id="489" r:id="rId5"/>
    <p:sldId id="490" r:id="rId6"/>
    <p:sldId id="532" r:id="rId7"/>
    <p:sldId id="491" r:id="rId8"/>
    <p:sldId id="492" r:id="rId9"/>
    <p:sldId id="493" r:id="rId10"/>
    <p:sldId id="494" r:id="rId11"/>
    <p:sldId id="362" r:id="rId12"/>
    <p:sldId id="333" r:id="rId13"/>
    <p:sldId id="348" r:id="rId14"/>
    <p:sldId id="334" r:id="rId15"/>
    <p:sldId id="33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547"/>
    <a:srgbClr val="666666"/>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2" autoAdjust="0"/>
    <p:restoredTop sz="94660"/>
  </p:normalViewPr>
  <p:slideViewPr>
    <p:cSldViewPr snapToGrid="0">
      <p:cViewPr varScale="1">
        <p:scale>
          <a:sx n="82" d="100"/>
          <a:sy n="82" d="100"/>
        </p:scale>
        <p:origin x="44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 y="4271587"/>
            <a:ext cx="12131040" cy="1641490"/>
          </a:xfrm>
        </p:spPr>
        <p:txBody>
          <a:bodyPr>
            <a:normAutofit/>
          </a:bodyPr>
          <a:lstStyle/>
          <a:p>
            <a:pPr algn="ctr"/>
            <a:endParaRPr lang="en-US" sz="8000" dirty="0"/>
          </a:p>
        </p:txBody>
      </p:sp>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pic>
        <p:nvPicPr>
          <p:cNvPr id="5" name="Picture 4"/>
          <p:cNvPicPr>
            <a:picLocks noChangeAspect="1"/>
          </p:cNvPicPr>
          <p:nvPr/>
        </p:nvPicPr>
        <p:blipFill>
          <a:blip r:embed="rId3"/>
          <a:stretch>
            <a:fillRect/>
          </a:stretch>
        </p:blipFill>
        <p:spPr>
          <a:xfrm>
            <a:off x="3935730" y="827789"/>
            <a:ext cx="4381500" cy="2990850"/>
          </a:xfrm>
          <a:prstGeom prst="rect">
            <a:avLst/>
          </a:prstGeom>
        </p:spPr>
      </p:pic>
    </p:spTree>
    <p:extLst>
      <p:ext uri="{BB962C8B-B14F-4D97-AF65-F5344CB8AC3E}">
        <p14:creationId xmlns:p14="http://schemas.microsoft.com/office/powerpoint/2010/main" val="333126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5" name="Rectangle 4">
            <a:extLst>
              <a:ext uri="{FF2B5EF4-FFF2-40B4-BE49-F238E27FC236}">
                <a16:creationId xmlns:a16="http://schemas.microsoft.com/office/drawing/2014/main" id="{57F19200-1E44-4209-8039-45AF1F1EF4E9}"/>
              </a:ext>
            </a:extLst>
          </p:cNvPr>
          <p:cNvSpPr/>
          <p:nvPr/>
        </p:nvSpPr>
        <p:spPr>
          <a:xfrm>
            <a:off x="718427" y="387927"/>
            <a:ext cx="10755145" cy="2759730"/>
          </a:xfrm>
          <a:prstGeom prst="rect">
            <a:avLst/>
          </a:prstGeom>
        </p:spPr>
        <p:txBody>
          <a:bodyPr wrap="square">
            <a:spAutoFit/>
          </a:bodyPr>
          <a:lstStyle/>
          <a:p>
            <a:r>
              <a:rPr lang="en-US" sz="4000" dirty="0"/>
              <a:t>Psalm 37:4 New King James Version (NKJV)</a:t>
            </a:r>
          </a:p>
          <a:p>
            <a:endParaRPr lang="en-US" sz="4000" b="1" baseline="30000" dirty="0"/>
          </a:p>
          <a:p>
            <a:endParaRPr lang="en-US" sz="4000" b="1" baseline="30000" dirty="0"/>
          </a:p>
          <a:p>
            <a:r>
              <a:rPr lang="en-US" sz="4000" b="1" baseline="30000" dirty="0"/>
              <a:t>4 </a:t>
            </a:r>
            <a:r>
              <a:rPr lang="en-US" sz="4000" dirty="0"/>
              <a:t>Delight yourself also in the </a:t>
            </a:r>
            <a:r>
              <a:rPr lang="en-US" sz="4000" cap="small" dirty="0"/>
              <a:t>Lord</a:t>
            </a:r>
            <a:r>
              <a:rPr lang="en-US" sz="4000" dirty="0"/>
              <a:t>,</a:t>
            </a:r>
            <a:br>
              <a:rPr lang="en-US" sz="4000" dirty="0"/>
            </a:br>
            <a:r>
              <a:rPr lang="en-US" sz="4000" dirty="0"/>
              <a:t>And He shall give you the desires of your heart.</a:t>
            </a:r>
          </a:p>
        </p:txBody>
      </p:sp>
    </p:spTree>
    <p:extLst>
      <p:ext uri="{BB962C8B-B14F-4D97-AF65-F5344CB8AC3E}">
        <p14:creationId xmlns:p14="http://schemas.microsoft.com/office/powerpoint/2010/main" val="27660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383" y="1371600"/>
            <a:ext cx="11722776" cy="4378035"/>
          </a:xfrm>
          <a:prstGeom prst="rect">
            <a:avLst/>
          </a:prstGeom>
        </p:spPr>
        <p:txBody>
          <a:bodyPr vert="horz" wrap="square" lIns="91440" tIns="45720" rIns="91440" bIns="45720" numCol="1"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n-US" sz="5400" dirty="0"/>
              <a:t>What do you do?</a:t>
            </a:r>
          </a:p>
          <a:p>
            <a:pPr algn="ctr"/>
            <a:endParaRPr lang="en-US" sz="5400" dirty="0"/>
          </a:p>
          <a:p>
            <a:pPr algn="ctr"/>
            <a:r>
              <a:rPr lang="en-US" sz="5400" dirty="0"/>
              <a:t>What are you options?</a:t>
            </a:r>
          </a:p>
          <a:p>
            <a:pPr algn="ctr"/>
            <a:endParaRPr lang="en-US" sz="5400" dirty="0"/>
          </a:p>
          <a:p>
            <a:pPr algn="ctr"/>
            <a:r>
              <a:rPr lang="en-US" sz="5400" dirty="0"/>
              <a:t>What does the Word of </a:t>
            </a:r>
            <a:r>
              <a:rPr lang="en-US" sz="5400"/>
              <a:t>God say?</a:t>
            </a:r>
            <a:endParaRPr lang="en-US" sz="5400" dirty="0"/>
          </a:p>
          <a:p>
            <a:pPr algn="ctr"/>
            <a:endParaRPr lang="en-US" sz="5400" dirty="0"/>
          </a:p>
          <a:p>
            <a:pPr algn="ctr"/>
            <a:endParaRPr lang="en-US" sz="4800" dirty="0"/>
          </a:p>
        </p:txBody>
      </p:sp>
    </p:spTree>
    <p:extLst>
      <p:ext uri="{BB962C8B-B14F-4D97-AF65-F5344CB8AC3E}">
        <p14:creationId xmlns:p14="http://schemas.microsoft.com/office/powerpoint/2010/main" val="396018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r>
              <a:rPr lang="en-US" sz="5200" dirty="0">
                <a:solidFill>
                  <a:schemeClr val="accent1">
                    <a:lumMod val="50000"/>
                  </a:schemeClr>
                </a:solidFill>
              </a:rPr>
              <a:t>God's Power in Your Business - Pt1</a:t>
            </a:r>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6" name="Title 1"/>
          <p:cNvSpPr txBox="1">
            <a:spLocks/>
          </p:cNvSpPr>
          <p:nvPr/>
        </p:nvSpPr>
        <p:spPr>
          <a:xfrm>
            <a:off x="692836" y="1611823"/>
            <a:ext cx="10808267" cy="3743075"/>
          </a:xfrm>
          <a:prstGeom prst="rect">
            <a:avLst/>
          </a:prstGeom>
        </p:spPr>
        <p:txBody>
          <a:bodyPr vert="horz" wrap="square" lIns="91440" tIns="45720" rIns="91440" bIns="45720" numCol="1"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n-US" dirty="0"/>
              <a:t>Big Take Away?</a:t>
            </a:r>
          </a:p>
          <a:p>
            <a:pPr algn="l"/>
            <a:endParaRPr lang="en-US" sz="6600" dirty="0"/>
          </a:p>
        </p:txBody>
      </p:sp>
    </p:spTree>
    <p:extLst>
      <p:ext uri="{BB962C8B-B14F-4D97-AF65-F5344CB8AC3E}">
        <p14:creationId xmlns:p14="http://schemas.microsoft.com/office/powerpoint/2010/main" val="263120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r>
              <a:rPr lang="en-US" sz="5200" dirty="0">
                <a:solidFill>
                  <a:schemeClr val="accent1">
                    <a:lumMod val="50000"/>
                  </a:schemeClr>
                </a:solidFill>
              </a:rPr>
              <a:t>God's Power in Your Business - Pt1</a:t>
            </a:r>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5" name="Title 5"/>
          <p:cNvSpPr txBox="1">
            <a:spLocks/>
          </p:cNvSpPr>
          <p:nvPr/>
        </p:nvSpPr>
        <p:spPr>
          <a:xfrm>
            <a:off x="774915" y="1072999"/>
            <a:ext cx="9914778" cy="3831818"/>
          </a:xfrm>
          <a:prstGeom prst="rect">
            <a:avLst/>
          </a:prstGeom>
        </p:spPr>
        <p:txBody>
          <a:bodyPr vert="horz" wrap="square" lIns="91440" tIns="45720" rIns="91440" bIns="45720" rtlCol="0" anchor="t">
            <a:sp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n-US" sz="5400" dirty="0"/>
              <a:t>What kinds of things do I need to START doing?</a:t>
            </a:r>
          </a:p>
          <a:p>
            <a:pPr algn="ctr"/>
            <a:endParaRPr lang="en-US" sz="5400" dirty="0"/>
          </a:p>
          <a:p>
            <a:pPr algn="ctr"/>
            <a:r>
              <a:rPr lang="en-US" sz="5400" dirty="0"/>
              <a:t>What kinds of things do I need to STOP doing?</a:t>
            </a:r>
          </a:p>
        </p:txBody>
      </p:sp>
    </p:spTree>
    <p:extLst>
      <p:ext uri="{BB962C8B-B14F-4D97-AF65-F5344CB8AC3E}">
        <p14:creationId xmlns:p14="http://schemas.microsoft.com/office/powerpoint/2010/main" val="25434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r>
              <a:rPr lang="en-US" sz="5200" dirty="0">
                <a:solidFill>
                  <a:schemeClr val="accent1">
                    <a:lumMod val="50000"/>
                  </a:schemeClr>
                </a:solidFill>
              </a:rPr>
              <a:t>Biblical Decision Making Models</a:t>
            </a:r>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7" name="Title 1"/>
          <p:cNvSpPr>
            <a:spLocks noGrp="1"/>
          </p:cNvSpPr>
          <p:nvPr>
            <p:ph type="ctrTitle"/>
          </p:nvPr>
        </p:nvSpPr>
        <p:spPr>
          <a:xfrm>
            <a:off x="248574" y="232247"/>
            <a:ext cx="11651646" cy="1641490"/>
          </a:xfrm>
        </p:spPr>
        <p:txBody>
          <a:bodyPr>
            <a:normAutofit/>
          </a:bodyPr>
          <a:lstStyle/>
          <a:p>
            <a:pPr algn="l"/>
            <a:r>
              <a:rPr lang="en-US" sz="6000" b="1" dirty="0"/>
              <a:t>Two Models</a:t>
            </a:r>
          </a:p>
        </p:txBody>
      </p:sp>
      <p:pic>
        <p:nvPicPr>
          <p:cNvPr id="8" name="Picture 7"/>
          <p:cNvPicPr>
            <a:picLocks noChangeAspect="1"/>
          </p:cNvPicPr>
          <p:nvPr/>
        </p:nvPicPr>
        <p:blipFill rotWithShape="1">
          <a:blip r:embed="rId3"/>
          <a:srcRect l="2341" r="4050"/>
          <a:stretch/>
        </p:blipFill>
        <p:spPr>
          <a:xfrm>
            <a:off x="490330" y="1809739"/>
            <a:ext cx="5446644" cy="2391200"/>
          </a:xfrm>
          <a:prstGeom prst="rect">
            <a:avLst/>
          </a:prstGeom>
        </p:spPr>
      </p:pic>
      <p:pic>
        <p:nvPicPr>
          <p:cNvPr id="9" name="Picture 8"/>
          <p:cNvPicPr>
            <a:picLocks noChangeAspect="1"/>
          </p:cNvPicPr>
          <p:nvPr/>
        </p:nvPicPr>
        <p:blipFill>
          <a:blip r:embed="rId4"/>
          <a:stretch>
            <a:fillRect/>
          </a:stretch>
        </p:blipFill>
        <p:spPr>
          <a:xfrm>
            <a:off x="6355464" y="354675"/>
            <a:ext cx="5306449" cy="5378647"/>
          </a:xfrm>
          <a:prstGeom prst="rect">
            <a:avLst/>
          </a:prstGeom>
        </p:spPr>
      </p:pic>
    </p:spTree>
    <p:extLst>
      <p:ext uri="{BB962C8B-B14F-4D97-AF65-F5344CB8AC3E}">
        <p14:creationId xmlns:p14="http://schemas.microsoft.com/office/powerpoint/2010/main" val="59593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r>
              <a:rPr lang="en-US" sz="5200" dirty="0">
                <a:solidFill>
                  <a:schemeClr val="accent1">
                    <a:lumMod val="50000"/>
                  </a:schemeClr>
                </a:solidFill>
              </a:rPr>
              <a:t>Bema Seat </a:t>
            </a:r>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7" name="Title 5"/>
          <p:cNvSpPr txBox="1">
            <a:spLocks/>
          </p:cNvSpPr>
          <p:nvPr/>
        </p:nvSpPr>
        <p:spPr>
          <a:xfrm>
            <a:off x="1545693" y="1708429"/>
            <a:ext cx="9144000" cy="3416320"/>
          </a:xfrm>
          <a:prstGeom prst="rect">
            <a:avLst/>
          </a:prstGeom>
        </p:spPr>
        <p:txBody>
          <a:bodyPr vert="horz" wrap="square" lIns="91440" tIns="45720" rIns="91440" bIns="45720" rtlCol="0" anchor="t">
            <a:sp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n-US" sz="4400" dirty="0"/>
              <a:t>“</a:t>
            </a:r>
            <a:r>
              <a:rPr lang="en-US" sz="6000" dirty="0"/>
              <a:t>Christians </a:t>
            </a:r>
            <a:r>
              <a:rPr lang="en-US" sz="6000" b="1" u="sng" dirty="0"/>
              <a:t>at work </a:t>
            </a:r>
            <a:r>
              <a:rPr lang="en-US" sz="6000" dirty="0"/>
              <a:t>in the world are the only real spiritual light in the midst of great darkness.”</a:t>
            </a:r>
            <a:br>
              <a:rPr lang="en-US" sz="6000" dirty="0"/>
            </a:br>
            <a:r>
              <a:rPr lang="en-US" sz="6000" dirty="0"/>
              <a:t>-Billy Graham</a:t>
            </a:r>
            <a:endParaRPr lang="en-US" sz="4400" dirty="0"/>
          </a:p>
        </p:txBody>
      </p:sp>
    </p:spTree>
    <p:extLst>
      <p:ext uri="{BB962C8B-B14F-4D97-AF65-F5344CB8AC3E}">
        <p14:creationId xmlns:p14="http://schemas.microsoft.com/office/powerpoint/2010/main" val="89065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7415" y="1440486"/>
            <a:ext cx="5024858" cy="2698844"/>
          </a:xfrm>
        </p:spPr>
        <p:txBody>
          <a:bodyPr>
            <a:noAutofit/>
          </a:bodyPr>
          <a:lstStyle/>
          <a:p>
            <a:pPr algn="ctr">
              <a:lnSpc>
                <a:spcPct val="70000"/>
              </a:lnSpc>
              <a:tabLst>
                <a:tab pos="234950" algn="l"/>
              </a:tabLst>
            </a:pPr>
            <a:r>
              <a:rPr lang="en-US" sz="11500" dirty="0">
                <a:latin typeface="Myriad Pro" panose="020B0503030403020204" pitchFamily="34" charset="0"/>
              </a:rPr>
              <a:t>ROUND</a:t>
            </a:r>
            <a:br>
              <a:rPr lang="en-US" dirty="0">
                <a:latin typeface="Myriad Pro" panose="020B0503030403020204" pitchFamily="34" charset="0"/>
              </a:rPr>
            </a:br>
            <a:r>
              <a:rPr lang="en-US" sz="12100" b="1" spc="150" dirty="0">
                <a:latin typeface="Myriad Pro" panose="020B0503030403020204" pitchFamily="34" charset="0"/>
              </a:rPr>
              <a:t>TABLE</a:t>
            </a:r>
          </a:p>
        </p:txBody>
      </p:sp>
      <p:pic>
        <p:nvPicPr>
          <p:cNvPr id="5" name="Picture 4"/>
          <p:cNvPicPr>
            <a:picLocks noChangeAspect="1"/>
          </p:cNvPicPr>
          <p:nvPr/>
        </p:nvPicPr>
        <p:blipFill>
          <a:blip r:embed="rId2"/>
          <a:stretch>
            <a:fillRect/>
          </a:stretch>
        </p:blipFill>
        <p:spPr>
          <a:xfrm>
            <a:off x="1478058" y="1069597"/>
            <a:ext cx="3953721" cy="2698844"/>
          </a:xfrm>
          <a:prstGeom prst="rect">
            <a:avLst/>
          </a:prstGeom>
        </p:spPr>
      </p:pic>
      <p:sp>
        <p:nvSpPr>
          <p:cNvPr id="7" name="Title 1">
            <a:extLst>
              <a:ext uri="{FF2B5EF4-FFF2-40B4-BE49-F238E27FC236}">
                <a16:creationId xmlns:a16="http://schemas.microsoft.com/office/drawing/2014/main" id="{40A24D6E-71F8-4925-B6EB-E7D9CC8D05DE}"/>
              </a:ext>
            </a:extLst>
          </p:cNvPr>
          <p:cNvSpPr txBox="1">
            <a:spLocks/>
          </p:cNvSpPr>
          <p:nvPr/>
        </p:nvSpPr>
        <p:spPr>
          <a:xfrm>
            <a:off x="1592855" y="4510218"/>
            <a:ext cx="8950453" cy="1128588"/>
          </a:xfrm>
          <a:prstGeom prst="rect">
            <a:avLst/>
          </a:prstGeom>
        </p:spPr>
        <p:txBody>
          <a:bodyPr vert="horz" wrap="none" lIns="91440" tIns="45720" rIns="91440" bIns="45720" rtlCol="0" anchor="t">
            <a:no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tabLst>
                <a:tab pos="234950" algn="l"/>
              </a:tabLst>
            </a:pPr>
            <a:r>
              <a:rPr lang="en-US" sz="6600" i="1" spc="100" dirty="0">
                <a:latin typeface="Myriad Pro" panose="020B0503030403020204" pitchFamily="34" charset="0"/>
              </a:rPr>
              <a:t>Eternal Business. Real Life.</a:t>
            </a:r>
            <a:endParaRPr lang="en-US" sz="7200" b="1" i="1" dirty="0">
              <a:latin typeface="Myriad Pro" panose="020B0503030403020204" pitchFamily="34" charset="0"/>
            </a:endParaRPr>
          </a:p>
        </p:txBody>
      </p:sp>
    </p:spTree>
    <p:extLst>
      <p:ext uri="{BB962C8B-B14F-4D97-AF65-F5344CB8AC3E}">
        <p14:creationId xmlns:p14="http://schemas.microsoft.com/office/powerpoint/2010/main" val="33726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pic>
        <p:nvPicPr>
          <p:cNvPr id="5" name="Picture 4">
            <a:extLst>
              <a:ext uri="{FF2B5EF4-FFF2-40B4-BE49-F238E27FC236}">
                <a16:creationId xmlns:a16="http://schemas.microsoft.com/office/drawing/2014/main" id="{138C1F82-FCD2-4B16-899A-26728679487E}"/>
              </a:ext>
            </a:extLst>
          </p:cNvPr>
          <p:cNvPicPr>
            <a:picLocks noChangeAspect="1"/>
          </p:cNvPicPr>
          <p:nvPr/>
        </p:nvPicPr>
        <p:blipFill>
          <a:blip r:embed="rId3"/>
          <a:stretch>
            <a:fillRect/>
          </a:stretch>
        </p:blipFill>
        <p:spPr>
          <a:xfrm>
            <a:off x="3458307" y="0"/>
            <a:ext cx="5275385" cy="6858000"/>
          </a:xfrm>
          <a:prstGeom prst="rect">
            <a:avLst/>
          </a:prstGeom>
        </p:spPr>
      </p:pic>
    </p:spTree>
    <p:extLst>
      <p:ext uri="{BB962C8B-B14F-4D97-AF65-F5344CB8AC3E}">
        <p14:creationId xmlns:p14="http://schemas.microsoft.com/office/powerpoint/2010/main" val="217540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pic>
        <p:nvPicPr>
          <p:cNvPr id="5" name="Picture 4">
            <a:extLst>
              <a:ext uri="{FF2B5EF4-FFF2-40B4-BE49-F238E27FC236}">
                <a16:creationId xmlns:a16="http://schemas.microsoft.com/office/drawing/2014/main" id="{0978A1D4-1055-496F-881C-C8EF9191942E}"/>
              </a:ext>
            </a:extLst>
          </p:cNvPr>
          <p:cNvPicPr>
            <a:picLocks noChangeAspect="1"/>
          </p:cNvPicPr>
          <p:nvPr/>
        </p:nvPicPr>
        <p:blipFill>
          <a:blip r:embed="rId3"/>
          <a:stretch>
            <a:fillRect/>
          </a:stretch>
        </p:blipFill>
        <p:spPr>
          <a:xfrm>
            <a:off x="566737" y="1490662"/>
            <a:ext cx="11058525" cy="3876675"/>
          </a:xfrm>
          <a:prstGeom prst="rect">
            <a:avLst/>
          </a:prstGeom>
        </p:spPr>
      </p:pic>
    </p:spTree>
    <p:extLst>
      <p:ext uri="{BB962C8B-B14F-4D97-AF65-F5344CB8AC3E}">
        <p14:creationId xmlns:p14="http://schemas.microsoft.com/office/powerpoint/2010/main" val="136140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5" name="Rectangle 4">
            <a:extLst>
              <a:ext uri="{FF2B5EF4-FFF2-40B4-BE49-F238E27FC236}">
                <a16:creationId xmlns:a16="http://schemas.microsoft.com/office/drawing/2014/main" id="{57F19200-1E44-4209-8039-45AF1F1EF4E9}"/>
              </a:ext>
            </a:extLst>
          </p:cNvPr>
          <p:cNvSpPr/>
          <p:nvPr/>
        </p:nvSpPr>
        <p:spPr>
          <a:xfrm>
            <a:off x="745958" y="317489"/>
            <a:ext cx="10755145" cy="5632311"/>
          </a:xfrm>
          <a:prstGeom prst="rect">
            <a:avLst/>
          </a:prstGeom>
        </p:spPr>
        <p:txBody>
          <a:bodyPr wrap="square">
            <a:spAutoFit/>
          </a:bodyPr>
          <a:lstStyle/>
          <a:p>
            <a:r>
              <a:rPr lang="en-US" sz="5400" b="1" i="1" dirty="0"/>
              <a:t>A BHAGG is something that you are trusting God to do in some area of your life - that is SO BIG that when it does happen - GOD and GOD alone can get the credit and glory for it.</a:t>
            </a:r>
            <a:endParaRPr lang="en-US" sz="5400" dirty="0"/>
          </a:p>
          <a:p>
            <a:r>
              <a:rPr lang="en-US" sz="3600" dirty="0"/>
              <a:t>					</a:t>
            </a:r>
            <a:endParaRPr lang="en-US" sz="4000" dirty="0"/>
          </a:p>
        </p:txBody>
      </p:sp>
    </p:spTree>
    <p:extLst>
      <p:ext uri="{BB962C8B-B14F-4D97-AF65-F5344CB8AC3E}">
        <p14:creationId xmlns:p14="http://schemas.microsoft.com/office/powerpoint/2010/main" val="26835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5" name="Rectangle 4">
            <a:extLst>
              <a:ext uri="{FF2B5EF4-FFF2-40B4-BE49-F238E27FC236}">
                <a16:creationId xmlns:a16="http://schemas.microsoft.com/office/drawing/2014/main" id="{57F19200-1E44-4209-8039-45AF1F1EF4E9}"/>
              </a:ext>
            </a:extLst>
          </p:cNvPr>
          <p:cNvSpPr/>
          <p:nvPr/>
        </p:nvSpPr>
        <p:spPr>
          <a:xfrm>
            <a:off x="745958" y="317489"/>
            <a:ext cx="10755145" cy="4801314"/>
          </a:xfrm>
          <a:prstGeom prst="rect">
            <a:avLst/>
          </a:prstGeom>
        </p:spPr>
        <p:txBody>
          <a:bodyPr wrap="square">
            <a:spAutoFit/>
          </a:bodyPr>
          <a:lstStyle/>
          <a:p>
            <a:r>
              <a:rPr lang="en-US" sz="5400" b="1" i="1" dirty="0"/>
              <a:t>A BHAGG is something that I couldn’t do on my own – even if I had 365 of my best days in a row – I STILL COULD NOT ACCOMPLISH THIS…</a:t>
            </a:r>
            <a:endParaRPr lang="en-US" sz="5400" dirty="0"/>
          </a:p>
          <a:p>
            <a:r>
              <a:rPr lang="en-US" sz="3600" dirty="0"/>
              <a:t>					</a:t>
            </a:r>
            <a:endParaRPr lang="en-US" sz="4000" dirty="0"/>
          </a:p>
        </p:txBody>
      </p:sp>
    </p:spTree>
    <p:extLst>
      <p:ext uri="{BB962C8B-B14F-4D97-AF65-F5344CB8AC3E}">
        <p14:creationId xmlns:p14="http://schemas.microsoft.com/office/powerpoint/2010/main" val="241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6" name="Rectangle 5">
            <a:extLst>
              <a:ext uri="{FF2B5EF4-FFF2-40B4-BE49-F238E27FC236}">
                <a16:creationId xmlns:a16="http://schemas.microsoft.com/office/drawing/2014/main" id="{3334F729-F51C-4541-A8EC-BDC4AEFF8442}"/>
              </a:ext>
            </a:extLst>
          </p:cNvPr>
          <p:cNvSpPr/>
          <p:nvPr/>
        </p:nvSpPr>
        <p:spPr>
          <a:xfrm>
            <a:off x="546968" y="214457"/>
            <a:ext cx="10954722" cy="6894195"/>
          </a:xfrm>
          <a:prstGeom prst="rect">
            <a:avLst/>
          </a:prstGeom>
        </p:spPr>
        <p:txBody>
          <a:bodyPr wrap="square">
            <a:spAutoFit/>
          </a:bodyPr>
          <a:lstStyle/>
          <a:p>
            <a:r>
              <a:rPr lang="en-US" sz="4000" dirty="0"/>
              <a:t>It is the type of thing where it is NOT UP TO YOU TO ACCOMPLISH.  </a:t>
            </a:r>
          </a:p>
          <a:p>
            <a:endParaRPr lang="en-US" sz="2400" dirty="0"/>
          </a:p>
          <a:p>
            <a:r>
              <a:rPr lang="en-US" sz="4000" dirty="0"/>
              <a:t>It will take a supernatural act of God to make it happen.  </a:t>
            </a:r>
          </a:p>
          <a:p>
            <a:endParaRPr lang="en-US" dirty="0"/>
          </a:p>
          <a:p>
            <a:r>
              <a:rPr lang="en-US" sz="4000" dirty="0"/>
              <a:t>A BHAG does not depend upon your work ethic, your education or business acumen, you figuring out how to do something, or putting a plan in place to make it happen.</a:t>
            </a:r>
          </a:p>
          <a:p>
            <a:r>
              <a:rPr lang="en-US" sz="4000" dirty="0"/>
              <a:t> </a:t>
            </a:r>
          </a:p>
          <a:p>
            <a:r>
              <a:rPr lang="en-US" sz="2800" dirty="0"/>
              <a:t>					</a:t>
            </a:r>
            <a:endParaRPr lang="en-US" sz="3200" dirty="0"/>
          </a:p>
        </p:txBody>
      </p:sp>
    </p:spTree>
    <p:extLst>
      <p:ext uri="{BB962C8B-B14F-4D97-AF65-F5344CB8AC3E}">
        <p14:creationId xmlns:p14="http://schemas.microsoft.com/office/powerpoint/2010/main" val="352633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5" name="Rectangle 4">
            <a:extLst>
              <a:ext uri="{FF2B5EF4-FFF2-40B4-BE49-F238E27FC236}">
                <a16:creationId xmlns:a16="http://schemas.microsoft.com/office/drawing/2014/main" id="{FEBF7A2F-E1FA-496F-9A99-C1592297F287}"/>
              </a:ext>
            </a:extLst>
          </p:cNvPr>
          <p:cNvSpPr/>
          <p:nvPr/>
        </p:nvSpPr>
        <p:spPr>
          <a:xfrm>
            <a:off x="429491" y="263236"/>
            <a:ext cx="11069782" cy="6309420"/>
          </a:xfrm>
          <a:prstGeom prst="rect">
            <a:avLst/>
          </a:prstGeom>
        </p:spPr>
        <p:txBody>
          <a:bodyPr wrap="square">
            <a:spAutoFit/>
          </a:bodyPr>
          <a:lstStyle/>
          <a:p>
            <a:r>
              <a:rPr lang="en-US" sz="2400" b="1" dirty="0"/>
              <a:t>There are a few key things to remember when establishing your BHAGs:</a:t>
            </a:r>
            <a:endParaRPr lang="en-US" sz="2400" dirty="0"/>
          </a:p>
          <a:p>
            <a:r>
              <a:rPr lang="en-US" sz="1200" b="1" dirty="0"/>
              <a:t> </a:t>
            </a:r>
            <a:endParaRPr lang="en-US" sz="1200" dirty="0"/>
          </a:p>
          <a:p>
            <a:pPr lvl="0"/>
            <a:r>
              <a:rPr lang="en-US" sz="2400" dirty="0"/>
              <a:t>They must be so big only God can do them</a:t>
            </a:r>
          </a:p>
          <a:p>
            <a:pPr lvl="0"/>
            <a:endParaRPr lang="en-US" sz="1200" dirty="0"/>
          </a:p>
          <a:p>
            <a:pPr lvl="0"/>
            <a:r>
              <a:rPr lang="en-US" sz="2400" dirty="0"/>
              <a:t>They must stretch your faith –you have no idea how they can happen</a:t>
            </a:r>
          </a:p>
          <a:p>
            <a:pPr lvl="0"/>
            <a:endParaRPr lang="en-US" sz="1200" dirty="0"/>
          </a:p>
          <a:p>
            <a:pPr lvl="0"/>
            <a:r>
              <a:rPr lang="en-US" sz="2400" dirty="0"/>
              <a:t>They need to be specific-so that if and when they occur you will know it- there will be no chalking it up to a “coincidence”</a:t>
            </a:r>
          </a:p>
          <a:p>
            <a:pPr lvl="0"/>
            <a:endParaRPr lang="en-US" sz="1600" dirty="0"/>
          </a:p>
          <a:p>
            <a:pPr lvl="0"/>
            <a:r>
              <a:rPr lang="en-US" sz="2400" dirty="0"/>
              <a:t>You can “partner” with God in them-but He must make them happen. For example, if you are asking God for a loved one to trust Christ, you can (and should) pray for that to happen, you can even have conversations with that person, but only God can make the BHAG come true</a:t>
            </a:r>
          </a:p>
          <a:p>
            <a:pPr lvl="0"/>
            <a:endParaRPr lang="en-US" dirty="0"/>
          </a:p>
          <a:p>
            <a:pPr lvl="0"/>
            <a:r>
              <a:rPr lang="en-US" sz="2400" dirty="0"/>
              <a:t>You should not get frustrated if they do not occur-after all they are BHAGs-they are totally in God’s hands</a:t>
            </a:r>
          </a:p>
          <a:p>
            <a:r>
              <a:rPr lang="en-US" sz="2800" dirty="0"/>
              <a:t> </a:t>
            </a:r>
          </a:p>
          <a:p>
            <a:r>
              <a:rPr lang="en-US" sz="2800" dirty="0"/>
              <a:t>					</a:t>
            </a:r>
          </a:p>
        </p:txBody>
      </p:sp>
    </p:spTree>
    <p:extLst>
      <p:ext uri="{BB962C8B-B14F-4D97-AF65-F5344CB8AC3E}">
        <p14:creationId xmlns:p14="http://schemas.microsoft.com/office/powerpoint/2010/main" val="23956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13077"/>
            <a:ext cx="10808962" cy="944923"/>
          </a:xfrm>
          <a:solidFill>
            <a:schemeClr val="tx1"/>
          </a:solidFill>
        </p:spPr>
        <p:txBody>
          <a:bodyPr>
            <a:normAutofit/>
          </a:bodyPr>
          <a:lstStyle/>
          <a:p>
            <a:endParaRPr lang="en-US" sz="54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962" y="5913077"/>
            <a:ext cx="1384282" cy="944923"/>
          </a:xfrm>
          <a:prstGeom prst="rect">
            <a:avLst/>
          </a:prstGeom>
        </p:spPr>
      </p:pic>
      <p:sp>
        <p:nvSpPr>
          <p:cNvPr id="5" name="Rectangle 4">
            <a:extLst>
              <a:ext uri="{FF2B5EF4-FFF2-40B4-BE49-F238E27FC236}">
                <a16:creationId xmlns:a16="http://schemas.microsoft.com/office/drawing/2014/main" id="{57F19200-1E44-4209-8039-45AF1F1EF4E9}"/>
              </a:ext>
            </a:extLst>
          </p:cNvPr>
          <p:cNvSpPr/>
          <p:nvPr/>
        </p:nvSpPr>
        <p:spPr>
          <a:xfrm>
            <a:off x="718427" y="387927"/>
            <a:ext cx="10755145" cy="5016758"/>
          </a:xfrm>
          <a:prstGeom prst="rect">
            <a:avLst/>
          </a:prstGeom>
        </p:spPr>
        <p:txBody>
          <a:bodyPr wrap="square">
            <a:spAutoFit/>
          </a:bodyPr>
          <a:lstStyle/>
          <a:p>
            <a:r>
              <a:rPr lang="en-US" sz="3600" b="1" i="1" dirty="0"/>
              <a:t>A BHAGG is something that you are trusting God to do in some area of your life-that is SO BIG that when it does happen-GOD and GOD alone can get the credit and glory for it.</a:t>
            </a:r>
          </a:p>
          <a:p>
            <a:endParaRPr lang="en-US" sz="3600" b="1" i="1" dirty="0"/>
          </a:p>
          <a:p>
            <a:r>
              <a:rPr lang="en-US" sz="3600" b="1" i="1" dirty="0"/>
              <a:t>So what’s your BHAGG?</a:t>
            </a:r>
          </a:p>
          <a:p>
            <a:br>
              <a:rPr lang="en-US" sz="3600" b="1" i="1" dirty="0"/>
            </a:br>
            <a:r>
              <a:rPr lang="en-US" sz="3600" b="1" i="1" dirty="0"/>
              <a:t>Personal?	Family?	Business?</a:t>
            </a:r>
            <a:endParaRPr lang="en-US" sz="3600" dirty="0"/>
          </a:p>
          <a:p>
            <a:r>
              <a:rPr lang="en-US" sz="3200" dirty="0"/>
              <a:t>					</a:t>
            </a:r>
            <a:endParaRPr lang="en-US" sz="3600" dirty="0"/>
          </a:p>
        </p:txBody>
      </p:sp>
    </p:spTree>
    <p:extLst>
      <p:ext uri="{BB962C8B-B14F-4D97-AF65-F5344CB8AC3E}">
        <p14:creationId xmlns:p14="http://schemas.microsoft.com/office/powerpoint/2010/main" val="6964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TC104033923[[fn=Depth]]</Template>
  <TotalTime>38549</TotalTime>
  <Words>488</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Corbel</vt:lpstr>
      <vt:lpstr>Myriad Pro</vt:lpstr>
      <vt:lpstr>Depth</vt:lpstr>
      <vt:lpstr>PowerPoint Presentation</vt:lpstr>
      <vt:lpstr>ROUND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ay 2014 Roundtable</dc:title>
  <dc:creator>Ron W. Ewing</dc:creator>
  <cp:lastModifiedBy>Ron Ewing</cp:lastModifiedBy>
  <cp:revision>266</cp:revision>
  <dcterms:created xsi:type="dcterms:W3CDTF">2014-05-13T11:40:54Z</dcterms:created>
  <dcterms:modified xsi:type="dcterms:W3CDTF">2021-01-12T00:39:27Z</dcterms:modified>
</cp:coreProperties>
</file>