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6" r:id="rId2"/>
  </p:sldMasterIdLst>
  <p:sldIdLst>
    <p:sldId id="531" r:id="rId3"/>
    <p:sldId id="284" r:id="rId4"/>
    <p:sldId id="267" r:id="rId5"/>
    <p:sldId id="268" r:id="rId6"/>
    <p:sldId id="270" r:id="rId7"/>
    <p:sldId id="271" r:id="rId8"/>
    <p:sldId id="547" r:id="rId9"/>
    <p:sldId id="548" r:id="rId10"/>
    <p:sldId id="549" r:id="rId11"/>
    <p:sldId id="261" r:id="rId12"/>
    <p:sldId id="551" r:id="rId13"/>
    <p:sldId id="545" r:id="rId14"/>
    <p:sldId id="544" r:id="rId15"/>
    <p:sldId id="546" r:id="rId16"/>
    <p:sldId id="550" r:id="rId17"/>
    <p:sldId id="543" r:id="rId18"/>
    <p:sldId id="277" r:id="rId19"/>
    <p:sldId id="282" r:id="rId20"/>
    <p:sldId id="532" r:id="rId21"/>
    <p:sldId id="534" r:id="rId22"/>
    <p:sldId id="535" r:id="rId23"/>
    <p:sldId id="536" r:id="rId24"/>
    <p:sldId id="537" r:id="rId25"/>
    <p:sldId id="55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BFF"/>
    <a:srgbClr val="E7F5FF"/>
    <a:srgbClr val="002F8E"/>
    <a:srgbClr val="005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0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3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54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04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419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6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485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800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701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1806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8F61-D27D-480E-AA0B-5EB1B17813D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0284-4113-4428-97B9-3D012DF0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741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8F61-D27D-480E-AA0B-5EB1B17813D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0284-4113-4428-97B9-3D012DF0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2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27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8F61-D27D-480E-AA0B-5EB1B17813D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0284-4113-4428-97B9-3D012DF0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358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8F61-D27D-480E-AA0B-5EB1B17813D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0284-4113-4428-97B9-3D012DF0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793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8F61-D27D-480E-AA0B-5EB1B17813D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0284-4113-4428-97B9-3D012DF0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022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8F61-D27D-480E-AA0B-5EB1B17813D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0284-4113-4428-97B9-3D012DF0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996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8F61-D27D-480E-AA0B-5EB1B17813D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0284-4113-4428-97B9-3D012DF0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80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8F61-D27D-480E-AA0B-5EB1B17813D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0284-4113-4428-97B9-3D012DF0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143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8F61-D27D-480E-AA0B-5EB1B17813D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0284-4113-4428-97B9-3D012DF0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714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8F61-D27D-480E-AA0B-5EB1B17813D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0284-4113-4428-97B9-3D012DF0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895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8F61-D27D-480E-AA0B-5EB1B17813D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0284-4113-4428-97B9-3D012DF0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37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4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4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81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77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13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36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99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3888F61-D27D-480E-AA0B-5EB1B17813D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7D40284-4113-4428-97B9-3D012DF0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89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88F61-D27D-480E-AA0B-5EB1B17813D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40284-4113-4428-97B9-3D012DF0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6660" y="1674429"/>
            <a:ext cx="4433698" cy="2381333"/>
          </a:xfrm>
        </p:spPr>
        <p:txBody>
          <a:bodyPr>
            <a:noAutofit/>
          </a:bodyPr>
          <a:lstStyle/>
          <a:p>
            <a:pPr algn="ctr">
              <a:lnSpc>
                <a:spcPct val="70000"/>
              </a:lnSpc>
              <a:tabLst>
                <a:tab pos="207320" algn="l"/>
              </a:tabLst>
            </a:pPr>
            <a:r>
              <a:rPr lang="en-US" sz="10148" dirty="0">
                <a:latin typeface="Myriad Pro" panose="020B0503030403020204" pitchFamily="34" charset="0"/>
              </a:rPr>
              <a:t>ROUND</a:t>
            </a:r>
            <a:br>
              <a:rPr lang="en-US" dirty="0">
                <a:latin typeface="Myriad Pro" panose="020B0503030403020204" pitchFamily="34" charset="0"/>
              </a:rPr>
            </a:br>
            <a:r>
              <a:rPr lang="en-US" sz="10677" b="1" spc="132" dirty="0">
                <a:latin typeface="Myriad Pro" panose="020B0503030403020204" pitchFamily="34" charset="0"/>
              </a:rPr>
              <a:t>TABLE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347" y="1347174"/>
            <a:ext cx="3488577" cy="238133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0A24D6E-71F8-4925-B6EB-E7D9CC8D05DE}"/>
              </a:ext>
            </a:extLst>
          </p:cNvPr>
          <p:cNvSpPr txBox="1">
            <a:spLocks/>
          </p:cNvSpPr>
          <p:nvPr/>
        </p:nvSpPr>
        <p:spPr>
          <a:xfrm>
            <a:off x="2122638" y="4383016"/>
            <a:ext cx="7897459" cy="995813"/>
          </a:xfrm>
          <a:prstGeom prst="rect">
            <a:avLst/>
          </a:prstGeom>
        </p:spPr>
        <p:txBody>
          <a:bodyPr vert="horz" wrap="none" lIns="80682" tIns="40341" rIns="80682" bIns="40341" rtlCol="0" anchor="t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600" b="0" kern="120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207320" algn="l"/>
              </a:tabLst>
              <a:defRPr/>
            </a:pPr>
            <a:r>
              <a:rPr lang="en-US" sz="5824" i="1" spc="88" dirty="0">
                <a:gradFill flip="none" rotWithShape="1">
                  <a:gsLst>
                    <a:gs pos="32000">
                      <a:prstClr val="white">
                        <a:lumMod val="89000"/>
                      </a:prstClr>
                    </a:gs>
                    <a:gs pos="0">
                      <a:prstClr val="black">
                        <a:lumMod val="41000"/>
                        <a:lumOff val="59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8100000" scaled="1"/>
                  <a:tileRect/>
                </a:gradFill>
                <a:latin typeface="Myriad Pro" panose="020B0503030403020204" pitchFamily="34" charset="0"/>
              </a:rPr>
              <a:t>Eternal Business. Real Life.</a:t>
            </a:r>
            <a:endParaRPr lang="en-US" sz="6353" b="1" i="1" dirty="0">
              <a:gradFill flip="none" rotWithShape="1">
                <a:gsLst>
                  <a:gs pos="32000">
                    <a:prstClr val="white">
                      <a:lumMod val="89000"/>
                    </a:prstClr>
                  </a:gs>
                  <a:gs pos="0">
                    <a:prstClr val="black">
                      <a:lumMod val="41000"/>
                      <a:lumOff val="59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8100000" scaled="1"/>
                <a:tileRect/>
              </a:gra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67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C177-44A8-BEA9-416F-67A4074CA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514" y="5105982"/>
            <a:ext cx="10197942" cy="126035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chemeClr val="bg1"/>
                </a:solidFill>
                <a:latin typeface="League Spartan" panose="00000800000000000000" pitchFamily="50" charset="0"/>
              </a:rPr>
              <a:t>“And I will give him a white stone, and on the stone a new name written which no one knows except him who receives it.”</a:t>
            </a:r>
            <a:br>
              <a:rPr lang="en-US" sz="3200" dirty="0">
                <a:solidFill>
                  <a:schemeClr val="bg1"/>
                </a:solidFill>
                <a:latin typeface="League Spartan" panose="00000800000000000000" pitchFamily="50" charset="0"/>
              </a:rPr>
            </a:br>
            <a:r>
              <a:rPr lang="en-US" sz="2800" dirty="0">
                <a:solidFill>
                  <a:schemeClr val="bg1"/>
                </a:solidFill>
                <a:latin typeface="League Spartan" panose="00000800000000000000" pitchFamily="50" charset="0"/>
              </a:rPr>
              <a:t>[REVELATION 2:17-18]</a:t>
            </a:r>
            <a:endParaRPr lang="en-US" sz="3200" dirty="0">
              <a:solidFill>
                <a:schemeClr val="bg1"/>
              </a:solidFill>
              <a:latin typeface="League Spartan" panose="00000800000000000000" pitchFamily="50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70BADD-B1F2-6AB0-DA72-849A5809F9FA}"/>
              </a:ext>
            </a:extLst>
          </p:cNvPr>
          <p:cNvSpPr txBox="1"/>
          <p:nvPr/>
        </p:nvSpPr>
        <p:spPr>
          <a:xfrm>
            <a:off x="2715879" y="3036883"/>
            <a:ext cx="893474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chemeClr val="bg1"/>
                </a:solidFill>
                <a:latin typeface="League Spartan" panose="00000800000000000000" pitchFamily="50" charset="0"/>
              </a:rPr>
              <a:t>IN THE BOOK OF REVELATION GOD SHOWS US HOW PERSONAL HE IS TOWARDS US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4965EB-D3D8-6DBF-ECF0-686470A07EF9}"/>
              </a:ext>
            </a:extLst>
          </p:cNvPr>
          <p:cNvSpPr txBox="1"/>
          <p:nvPr/>
        </p:nvSpPr>
        <p:spPr>
          <a:xfrm>
            <a:off x="566514" y="607409"/>
            <a:ext cx="893474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eague Spartan" panose="00000800000000000000" pitchFamily="50" charset="0"/>
              </a:rPr>
              <a:t>IS IT POSSIBLE THAT EVERY PERSON HAS A TRULY PERSONAL ‘WHY’ FROM GOD?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18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C177-44A8-BEA9-416F-67A4074CA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107" y="1238451"/>
            <a:ext cx="9607787" cy="3900019"/>
          </a:xfrm>
        </p:spPr>
        <p:txBody>
          <a:bodyPr>
            <a:normAutofit fontScale="90000"/>
          </a:bodyPr>
          <a:lstStyle/>
          <a:p>
            <a:r>
              <a:rPr lang="en-US" sz="8471" dirty="0">
                <a:latin typeface="League Spartan" panose="00000800000000000000" pitchFamily="50" charset="0"/>
              </a:rPr>
              <a:t>KNOW YOUR</a:t>
            </a:r>
            <a:br>
              <a:rPr lang="en-US" sz="8471" dirty="0">
                <a:latin typeface="League Spartan" panose="00000800000000000000" pitchFamily="50" charset="0"/>
              </a:rPr>
            </a:br>
            <a:r>
              <a:rPr lang="en-US" sz="22060" dirty="0">
                <a:latin typeface="League Spartan" panose="00000800000000000000" pitchFamily="50" charset="0"/>
              </a:rPr>
              <a:t>WHY</a:t>
            </a:r>
            <a:endParaRPr lang="en-US" sz="8471" dirty="0">
              <a:latin typeface="League Spartan" panose="000008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7ABC22-4E0D-BB2A-253B-E4E88B812C50}"/>
              </a:ext>
            </a:extLst>
          </p:cNvPr>
          <p:cNvSpPr txBox="1"/>
          <p:nvPr/>
        </p:nvSpPr>
        <p:spPr>
          <a:xfrm>
            <a:off x="2386852" y="4701440"/>
            <a:ext cx="7418294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24" dirty="0">
                <a:latin typeface="League Spartan" panose="00000800000000000000" pitchFamily="50" charset="0"/>
              </a:rPr>
              <a:t>PURPOSE / CAUSE / BELIEF / CALLING</a:t>
            </a:r>
            <a:endParaRPr lang="en-US" sz="2824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74B63D1-0DA4-BC13-BCC0-5BCC8C2B0997}"/>
              </a:ext>
            </a:extLst>
          </p:cNvPr>
          <p:cNvCxnSpPr/>
          <p:nvPr/>
        </p:nvCxnSpPr>
        <p:spPr>
          <a:xfrm>
            <a:off x="2577353" y="4471147"/>
            <a:ext cx="70485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835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C177-44A8-BEA9-416F-67A4074CA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1801726"/>
            <a:ext cx="4608042" cy="3945014"/>
          </a:xfrm>
        </p:spPr>
        <p:txBody>
          <a:bodyPr>
            <a:noAutofit/>
          </a:bodyPr>
          <a:lstStyle/>
          <a:p>
            <a:r>
              <a:rPr lang="en-US" sz="4400" dirty="0">
                <a:latin typeface="League Spartan" panose="00000800000000000000" pitchFamily="50" charset="0"/>
              </a:rPr>
              <a:t>GOD INVITES US TO PLAY A ROLE IN HIS STORY WHERE HE IS ALWAYS THE MAIN CHARACTER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19612A-ABC8-954B-11D5-194A0326568C}"/>
              </a:ext>
            </a:extLst>
          </p:cNvPr>
          <p:cNvSpPr>
            <a:spLocks/>
          </p:cNvSpPr>
          <p:nvPr/>
        </p:nvSpPr>
        <p:spPr>
          <a:xfrm>
            <a:off x="5701004" y="0"/>
            <a:ext cx="5773820" cy="676469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176C3AE-9CDD-57BC-A76F-1F4357C6DDD7}"/>
              </a:ext>
            </a:extLst>
          </p:cNvPr>
          <p:cNvSpPr txBox="1">
            <a:spLocks/>
          </p:cNvSpPr>
          <p:nvPr/>
        </p:nvSpPr>
        <p:spPr>
          <a:xfrm>
            <a:off x="6382139" y="1946993"/>
            <a:ext cx="4313304" cy="3945014"/>
          </a:xfrm>
          <a:prstGeom prst="rect">
            <a:avLst/>
          </a:prstGeom>
        </p:spPr>
        <p:txBody>
          <a:bodyPr vert="horz" lIns="80682" tIns="40341" rIns="80682" bIns="40341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solidFill>
                  <a:schemeClr val="bg1"/>
                </a:solidFill>
                <a:latin typeface="League Spartan" panose="00000800000000000000" pitchFamily="50" charset="0"/>
              </a:rPr>
              <a:t>WE INVITE GOD TO PLAY A ROLE IN OUR STORY WHERE WE ARE </a:t>
            </a:r>
          </a:p>
          <a:p>
            <a:r>
              <a:rPr lang="en-US" sz="4400" dirty="0">
                <a:solidFill>
                  <a:schemeClr val="bg1"/>
                </a:solidFill>
                <a:latin typeface="League Spartan" panose="00000800000000000000" pitchFamily="50" charset="0"/>
              </a:rPr>
              <a:t>THE MAIN CHARACTER</a:t>
            </a:r>
          </a:p>
        </p:txBody>
      </p:sp>
    </p:spTree>
    <p:extLst>
      <p:ext uri="{BB962C8B-B14F-4D97-AF65-F5344CB8AC3E}">
        <p14:creationId xmlns:p14="http://schemas.microsoft.com/office/powerpoint/2010/main" val="165749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0796658F-7E5E-F0EB-9E1E-006CDA2C9DB8}"/>
              </a:ext>
            </a:extLst>
          </p:cNvPr>
          <p:cNvSpPr/>
          <p:nvPr/>
        </p:nvSpPr>
        <p:spPr>
          <a:xfrm>
            <a:off x="-2038999" y="-2828450"/>
            <a:ext cx="12514898" cy="12514899"/>
          </a:xfrm>
          <a:prstGeom prst="ellipse">
            <a:avLst/>
          </a:prstGeom>
          <a:noFill/>
          <a:ln w="5873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D93A4EF-5F51-6A04-CB4C-8A5B080E5708}"/>
              </a:ext>
            </a:extLst>
          </p:cNvPr>
          <p:cNvSpPr/>
          <p:nvPr/>
        </p:nvSpPr>
        <p:spPr>
          <a:xfrm>
            <a:off x="42687" y="-697200"/>
            <a:ext cx="8277178" cy="8277179"/>
          </a:xfrm>
          <a:prstGeom prst="ellipse">
            <a:avLst/>
          </a:prstGeom>
          <a:noFill/>
          <a:ln w="517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D74042A-8DA1-C5C2-D9C7-B1548D97F913}"/>
              </a:ext>
            </a:extLst>
          </p:cNvPr>
          <p:cNvSpPr/>
          <p:nvPr/>
        </p:nvSpPr>
        <p:spPr>
          <a:xfrm>
            <a:off x="2124372" y="1334922"/>
            <a:ext cx="4163372" cy="4163372"/>
          </a:xfrm>
          <a:prstGeom prst="ellipse">
            <a:avLst/>
          </a:prstGeom>
          <a:noFill/>
          <a:ln w="511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AE5CE1-4611-3119-F2FD-0804F6A109EC}"/>
              </a:ext>
            </a:extLst>
          </p:cNvPr>
          <p:cNvSpPr txBox="1"/>
          <p:nvPr/>
        </p:nvSpPr>
        <p:spPr>
          <a:xfrm>
            <a:off x="-4936993" y="3273042"/>
            <a:ext cx="2180814" cy="33669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588" b="1" dirty="0">
                <a:solidFill>
                  <a:schemeClr val="bg1"/>
                </a:solidFill>
                <a:latin typeface="League Spartan" panose="00000800000000000000" pitchFamily="50" charset="0"/>
              </a:rPr>
              <a:t>WHAT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6A66E9-EC9D-C6DE-E5BD-8D79030784E9}"/>
              </a:ext>
            </a:extLst>
          </p:cNvPr>
          <p:cNvSpPr txBox="1"/>
          <p:nvPr/>
        </p:nvSpPr>
        <p:spPr>
          <a:xfrm>
            <a:off x="-2434011" y="4326277"/>
            <a:ext cx="1957777" cy="33669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588" b="1" dirty="0">
                <a:solidFill>
                  <a:schemeClr val="bg1"/>
                </a:solidFill>
                <a:latin typeface="League Spartan" panose="00000800000000000000" pitchFamily="50" charset="0"/>
              </a:rPr>
              <a:t>HOW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048145-9BF1-D338-F14A-F546B51C5FAE}"/>
              </a:ext>
            </a:extLst>
          </p:cNvPr>
          <p:cNvSpPr txBox="1"/>
          <p:nvPr/>
        </p:nvSpPr>
        <p:spPr>
          <a:xfrm>
            <a:off x="6244707" y="2979912"/>
            <a:ext cx="1733884" cy="82561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765" b="1" dirty="0">
                <a:solidFill>
                  <a:schemeClr val="bg1"/>
                </a:solidFill>
                <a:latin typeface="League Spartan" panose="00000800000000000000" pitchFamily="50" charset="0"/>
              </a:rPr>
              <a:t>WHY</a:t>
            </a:r>
            <a:endParaRPr lang="en-US" sz="1588" b="1" dirty="0">
              <a:solidFill>
                <a:schemeClr val="bg1"/>
              </a:solidFill>
              <a:latin typeface="League Spartan" panose="00000800000000000000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A9FEA2-3ACA-152A-29BD-D2B55AB9B1E5}"/>
              </a:ext>
            </a:extLst>
          </p:cNvPr>
          <p:cNvSpPr txBox="1"/>
          <p:nvPr/>
        </p:nvSpPr>
        <p:spPr>
          <a:xfrm>
            <a:off x="2415656" y="2530857"/>
            <a:ext cx="3580805" cy="2619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706"/>
              </a:lnSpc>
            </a:pPr>
            <a:r>
              <a:rPr lang="en-US" sz="3177" kern="0" dirty="0">
                <a:solidFill>
                  <a:schemeClr val="tx2">
                    <a:lumMod val="75000"/>
                  </a:schemeClr>
                </a:solidFill>
                <a:latin typeface="League Spartan" panose="00000800000000000000" pitchFamily="50" charset="0"/>
              </a:rPr>
              <a:t>WHAT’S YOUR</a:t>
            </a:r>
          </a:p>
          <a:p>
            <a:pPr algn="ctr">
              <a:lnSpc>
                <a:spcPts val="3706"/>
              </a:lnSpc>
            </a:pPr>
            <a:r>
              <a:rPr lang="en-US" sz="3177" kern="0" dirty="0">
                <a:solidFill>
                  <a:schemeClr val="tx2">
                    <a:lumMod val="75000"/>
                  </a:schemeClr>
                </a:solidFill>
                <a:latin typeface="League Spartan" panose="00000800000000000000" pitchFamily="50" charset="0"/>
              </a:rPr>
              <a:t>PERSONAL</a:t>
            </a:r>
          </a:p>
          <a:p>
            <a:pPr algn="ctr">
              <a:lnSpc>
                <a:spcPts val="3706"/>
              </a:lnSpc>
            </a:pPr>
            <a:r>
              <a:rPr lang="en-US" sz="3177" kern="0" dirty="0">
                <a:solidFill>
                  <a:schemeClr val="tx2">
                    <a:lumMod val="75000"/>
                  </a:schemeClr>
                </a:solidFill>
                <a:latin typeface="League Spartan" panose="00000800000000000000" pitchFamily="50" charset="0"/>
              </a:rPr>
              <a:t>WHY INSIDE</a:t>
            </a:r>
          </a:p>
          <a:p>
            <a:pPr algn="ctr">
              <a:lnSpc>
                <a:spcPts val="5736"/>
              </a:lnSpc>
            </a:pPr>
            <a:r>
              <a:rPr lang="en-US" sz="5294" kern="0" dirty="0">
                <a:solidFill>
                  <a:schemeClr val="tx2">
                    <a:lumMod val="75000"/>
                  </a:schemeClr>
                </a:solidFill>
                <a:latin typeface="League Spartan" panose="00000800000000000000" pitchFamily="50" charset="0"/>
              </a:rPr>
              <a:t>GOD’S</a:t>
            </a:r>
          </a:p>
          <a:p>
            <a:pPr algn="ctr">
              <a:lnSpc>
                <a:spcPts val="2647"/>
              </a:lnSpc>
            </a:pPr>
            <a:r>
              <a:rPr lang="en-US" sz="3177" kern="0" dirty="0">
                <a:solidFill>
                  <a:schemeClr val="tx2">
                    <a:lumMod val="75000"/>
                  </a:schemeClr>
                </a:solidFill>
                <a:latin typeface="League Spartan" panose="00000800000000000000" pitchFamily="50" charset="0"/>
              </a:rPr>
              <a:t>WHY</a:t>
            </a:r>
            <a:endParaRPr lang="en-US" sz="1412" kern="0" dirty="0">
              <a:solidFill>
                <a:schemeClr val="tx2">
                  <a:lumMod val="75000"/>
                </a:schemeClr>
              </a:solidFill>
              <a:latin typeface="League Spartan" panose="000008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EF95A1-2F1F-D6D4-C040-58AD0394CEE4}"/>
              </a:ext>
            </a:extLst>
          </p:cNvPr>
          <p:cNvSpPr txBox="1"/>
          <p:nvPr/>
        </p:nvSpPr>
        <p:spPr>
          <a:xfrm>
            <a:off x="8987973" y="2295533"/>
            <a:ext cx="2159309" cy="246836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3706"/>
              </a:lnSpc>
            </a:pPr>
            <a:r>
              <a:rPr lang="en-US" sz="3177" kern="0" dirty="0">
                <a:solidFill>
                  <a:schemeClr val="bg2">
                    <a:lumMod val="90000"/>
                  </a:schemeClr>
                </a:solidFill>
                <a:latin typeface="League Spartan" panose="00000800000000000000" pitchFamily="50" charset="0"/>
              </a:rPr>
              <a:t>A Why</a:t>
            </a:r>
          </a:p>
          <a:p>
            <a:pPr algn="ctr">
              <a:lnSpc>
                <a:spcPts val="3706"/>
              </a:lnSpc>
            </a:pPr>
            <a:r>
              <a:rPr lang="en-US" sz="3177" kern="0" dirty="0">
                <a:solidFill>
                  <a:schemeClr val="bg2">
                    <a:lumMod val="90000"/>
                  </a:schemeClr>
                </a:solidFill>
                <a:latin typeface="League Spartan" panose="00000800000000000000" pitchFamily="50" charset="0"/>
              </a:rPr>
              <a:t>Outside</a:t>
            </a:r>
          </a:p>
          <a:p>
            <a:pPr algn="ctr">
              <a:lnSpc>
                <a:spcPts val="3706"/>
              </a:lnSpc>
            </a:pPr>
            <a:r>
              <a:rPr lang="en-US" sz="3177" kern="0" dirty="0">
                <a:solidFill>
                  <a:schemeClr val="bg2">
                    <a:lumMod val="90000"/>
                  </a:schemeClr>
                </a:solidFill>
                <a:latin typeface="League Spartan" panose="00000800000000000000" pitchFamily="50" charset="0"/>
              </a:rPr>
              <a:t>Of God’s</a:t>
            </a:r>
          </a:p>
          <a:p>
            <a:pPr algn="ctr">
              <a:lnSpc>
                <a:spcPts val="3706"/>
              </a:lnSpc>
            </a:pPr>
            <a:r>
              <a:rPr lang="en-US" sz="3177" kern="0" dirty="0">
                <a:solidFill>
                  <a:schemeClr val="bg2">
                    <a:lumMod val="90000"/>
                  </a:schemeClr>
                </a:solidFill>
                <a:latin typeface="League Spartan" panose="00000800000000000000" pitchFamily="50" charset="0"/>
              </a:rPr>
              <a:t>Why is</a:t>
            </a:r>
          </a:p>
          <a:p>
            <a:pPr algn="ctr">
              <a:lnSpc>
                <a:spcPts val="3706"/>
              </a:lnSpc>
            </a:pPr>
            <a:r>
              <a:rPr lang="en-US" sz="3177" kern="0" dirty="0">
                <a:solidFill>
                  <a:schemeClr val="bg2">
                    <a:lumMod val="90000"/>
                  </a:schemeClr>
                </a:solidFill>
                <a:latin typeface="League Spartan" panose="00000800000000000000" pitchFamily="50" charset="0"/>
              </a:rPr>
              <a:t>An Idol</a:t>
            </a:r>
            <a:endParaRPr lang="en-US" sz="1412" kern="0" dirty="0">
              <a:solidFill>
                <a:schemeClr val="bg2">
                  <a:lumMod val="90000"/>
                </a:schemeClr>
              </a:solidFill>
              <a:latin typeface="League Spartan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635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 descr="Diagram&#10;&#10;Description automatically generated">
            <a:extLst>
              <a:ext uri="{FF2B5EF4-FFF2-40B4-BE49-F238E27FC236}">
                <a16:creationId xmlns:a16="http://schemas.microsoft.com/office/drawing/2014/main" id="{E9DDE4A4-AC13-EC95-4DBB-30E5E40E26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136" y="1815354"/>
            <a:ext cx="3758286" cy="303679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3DC95CF-0A98-C9DE-F218-30762290A353}"/>
              </a:ext>
            </a:extLst>
          </p:cNvPr>
          <p:cNvSpPr txBox="1"/>
          <p:nvPr/>
        </p:nvSpPr>
        <p:spPr>
          <a:xfrm>
            <a:off x="1140102" y="596627"/>
            <a:ext cx="5742033" cy="2373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18" dirty="0">
                <a:latin typeface="League Spartan" panose="00000800000000000000" pitchFamily="50" charset="0"/>
              </a:rPr>
              <a:t>HOW DO WE DISCOVER THIS ‘WHY’</a:t>
            </a:r>
          </a:p>
          <a:p>
            <a:pPr marL="302575" indent="-302575">
              <a:buFont typeface="Arial" panose="020B0604020202020204" pitchFamily="34" charset="0"/>
              <a:buChar char="•"/>
            </a:pPr>
            <a:r>
              <a:rPr lang="en-US" sz="2118" dirty="0">
                <a:latin typeface="League Spartan" panose="00000800000000000000" pitchFamily="50" charset="0"/>
              </a:rPr>
              <a:t>God Reveals it to Us</a:t>
            </a:r>
          </a:p>
          <a:p>
            <a:pPr marL="302575" indent="-302575">
              <a:buFont typeface="Arial" panose="020B0604020202020204" pitchFamily="34" charset="0"/>
              <a:buChar char="•"/>
            </a:pPr>
            <a:r>
              <a:rPr lang="en-US" sz="2118" dirty="0">
                <a:latin typeface="League Spartan" panose="00000800000000000000" pitchFamily="50" charset="0"/>
              </a:rPr>
              <a:t>Through Faith</a:t>
            </a:r>
          </a:p>
          <a:p>
            <a:pPr marL="302575" indent="-302575">
              <a:buFont typeface="Arial" panose="020B0604020202020204" pitchFamily="34" charset="0"/>
              <a:buChar char="•"/>
            </a:pPr>
            <a:r>
              <a:rPr lang="en-US" sz="2118" dirty="0">
                <a:latin typeface="League Spartan" panose="00000800000000000000" pitchFamily="50" charset="0"/>
              </a:rPr>
              <a:t>By Obedience</a:t>
            </a:r>
          </a:p>
          <a:p>
            <a:pPr marL="302575" indent="-302575">
              <a:buFont typeface="Arial" panose="020B0604020202020204" pitchFamily="34" charset="0"/>
              <a:buChar char="•"/>
            </a:pPr>
            <a:r>
              <a:rPr lang="en-US" sz="2118" dirty="0">
                <a:latin typeface="League Spartan" panose="00000800000000000000" pitchFamily="50" charset="0"/>
              </a:rPr>
              <a:t>Knowing God (&amp; His Character)</a:t>
            </a:r>
          </a:p>
          <a:p>
            <a:pPr marL="302575" indent="-302575">
              <a:buFont typeface="Arial" panose="020B0604020202020204" pitchFamily="34" charset="0"/>
              <a:buChar char="•"/>
            </a:pPr>
            <a:r>
              <a:rPr lang="en-US" sz="2118" dirty="0">
                <a:latin typeface="League Spartan" panose="00000800000000000000" pitchFamily="50" charset="0"/>
              </a:rPr>
              <a:t>Walking in Your Identity in Christ</a:t>
            </a:r>
          </a:p>
          <a:p>
            <a:pPr marL="302575" indent="-302575">
              <a:buFont typeface="Arial" panose="020B0604020202020204" pitchFamily="34" charset="0"/>
              <a:buChar char="•"/>
            </a:pPr>
            <a:endParaRPr lang="en-US" sz="2118" dirty="0">
              <a:latin typeface="League Spartan" panose="00000800000000000000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527A76-96E4-C1E3-A249-8A7EA4930C41}"/>
              </a:ext>
            </a:extLst>
          </p:cNvPr>
          <p:cNvSpPr txBox="1"/>
          <p:nvPr/>
        </p:nvSpPr>
        <p:spPr>
          <a:xfrm>
            <a:off x="1140102" y="3058051"/>
            <a:ext cx="5742033" cy="3025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18">
                <a:latin typeface="League Spartan" panose="00000800000000000000" pitchFamily="50" charset="0"/>
              </a:rPr>
              <a:t>WHAT DOES THIS JOURNEY LOOK LIKE</a:t>
            </a:r>
            <a:endParaRPr lang="en-US" sz="2118" dirty="0">
              <a:latin typeface="League Spartan" panose="00000800000000000000" pitchFamily="50" charset="0"/>
            </a:endParaRPr>
          </a:p>
          <a:p>
            <a:pPr marL="302575" indent="-302575">
              <a:buFont typeface="Arial" panose="020B0604020202020204" pitchFamily="34" charset="0"/>
              <a:buChar char="•"/>
            </a:pPr>
            <a:r>
              <a:rPr lang="en-US" sz="2118" dirty="0">
                <a:latin typeface="League Spartan" panose="00000800000000000000" pitchFamily="50" charset="0"/>
              </a:rPr>
              <a:t>Glorify God</a:t>
            </a:r>
          </a:p>
          <a:p>
            <a:pPr marL="302575" indent="-302575">
              <a:buFont typeface="Arial" panose="020B0604020202020204" pitchFamily="34" charset="0"/>
              <a:buChar char="•"/>
            </a:pPr>
            <a:r>
              <a:rPr lang="en-US" sz="2118" dirty="0">
                <a:latin typeface="League Spartan" panose="00000800000000000000" pitchFamily="50" charset="0"/>
              </a:rPr>
              <a:t>Dominion Over Creation</a:t>
            </a:r>
          </a:p>
          <a:p>
            <a:pPr marL="302575" indent="-302575">
              <a:buFont typeface="Arial" panose="020B0604020202020204" pitchFamily="34" charset="0"/>
              <a:buChar char="•"/>
            </a:pPr>
            <a:r>
              <a:rPr lang="en-US" sz="2118" dirty="0">
                <a:latin typeface="League Spartan" panose="00000800000000000000" pitchFamily="50" charset="0"/>
              </a:rPr>
              <a:t>Be Fruitful &amp; Multiply</a:t>
            </a:r>
          </a:p>
          <a:p>
            <a:pPr marL="302575" indent="-302575">
              <a:buFont typeface="Arial" panose="020B0604020202020204" pitchFamily="34" charset="0"/>
              <a:buChar char="•"/>
            </a:pPr>
            <a:r>
              <a:rPr lang="en-US" sz="2118" dirty="0">
                <a:latin typeface="League Spartan" panose="00000800000000000000" pitchFamily="50" charset="0"/>
              </a:rPr>
              <a:t>Know God</a:t>
            </a:r>
          </a:p>
          <a:p>
            <a:pPr marL="302575" indent="-302575">
              <a:buFont typeface="Arial" panose="020B0604020202020204" pitchFamily="34" charset="0"/>
              <a:buChar char="•"/>
            </a:pPr>
            <a:r>
              <a:rPr lang="en-US" sz="2118" dirty="0">
                <a:latin typeface="League Spartan" panose="00000800000000000000" pitchFamily="50" charset="0"/>
              </a:rPr>
              <a:t>Make Him Known</a:t>
            </a:r>
          </a:p>
          <a:p>
            <a:pPr marL="302575" indent="-302575">
              <a:buFont typeface="Arial" panose="020B0604020202020204" pitchFamily="34" charset="0"/>
              <a:buChar char="•"/>
            </a:pPr>
            <a:r>
              <a:rPr lang="en-US" sz="2118" dirty="0">
                <a:latin typeface="League Spartan" panose="00000800000000000000" pitchFamily="50" charset="0"/>
              </a:rPr>
              <a:t>Dwell With God</a:t>
            </a:r>
          </a:p>
          <a:p>
            <a:pPr marL="302575" indent="-302575">
              <a:buFont typeface="Arial" panose="020B0604020202020204" pitchFamily="34" charset="0"/>
              <a:buChar char="•"/>
            </a:pPr>
            <a:r>
              <a:rPr lang="en-US" sz="2118" dirty="0">
                <a:latin typeface="League Spartan" panose="00000800000000000000" pitchFamily="50" charset="0"/>
              </a:rPr>
              <a:t>Preach the Gospel</a:t>
            </a:r>
          </a:p>
          <a:p>
            <a:pPr marL="302575" indent="-302575">
              <a:buFont typeface="Arial" panose="020B0604020202020204" pitchFamily="34" charset="0"/>
              <a:buChar char="•"/>
            </a:pPr>
            <a:r>
              <a:rPr lang="en-US" sz="2118" dirty="0">
                <a:latin typeface="League Spartan" panose="00000800000000000000" pitchFamily="50" charset="0"/>
              </a:rPr>
              <a:t>Make Disciples</a:t>
            </a:r>
          </a:p>
        </p:txBody>
      </p:sp>
    </p:spTree>
    <p:extLst>
      <p:ext uri="{BB962C8B-B14F-4D97-AF65-F5344CB8AC3E}">
        <p14:creationId xmlns:p14="http://schemas.microsoft.com/office/powerpoint/2010/main" val="3415475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 descr="Diagram&#10;&#10;Description automatically generated">
            <a:extLst>
              <a:ext uri="{FF2B5EF4-FFF2-40B4-BE49-F238E27FC236}">
                <a16:creationId xmlns:a16="http://schemas.microsoft.com/office/drawing/2014/main" id="{E9DDE4A4-AC13-EC95-4DBB-30E5E40E26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92" y="983893"/>
            <a:ext cx="6120730" cy="494570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3DC95CF-0A98-C9DE-F218-30762290A353}"/>
              </a:ext>
            </a:extLst>
          </p:cNvPr>
          <p:cNvSpPr txBox="1"/>
          <p:nvPr/>
        </p:nvSpPr>
        <p:spPr>
          <a:xfrm>
            <a:off x="1140102" y="787125"/>
            <a:ext cx="4955899" cy="1613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71" dirty="0">
                <a:latin typeface="League Spartan" panose="00000800000000000000" pitchFamily="50" charset="0"/>
              </a:rPr>
              <a:t>YOU MAY HAVE A ‘WHY’ IN DIFFERENT AREAS OF YOUR LIFE</a:t>
            </a:r>
          </a:p>
          <a:p>
            <a:pPr marL="302575" indent="-302575">
              <a:buFont typeface="Arial" panose="020B0604020202020204" pitchFamily="34" charset="0"/>
              <a:buChar char="•"/>
            </a:pPr>
            <a:endParaRPr lang="en-US" sz="2471" dirty="0">
              <a:latin typeface="League Spartan" panose="00000800000000000000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527A76-96E4-C1E3-A249-8A7EA4930C41}"/>
              </a:ext>
            </a:extLst>
          </p:cNvPr>
          <p:cNvSpPr txBox="1"/>
          <p:nvPr/>
        </p:nvSpPr>
        <p:spPr>
          <a:xfrm>
            <a:off x="1140102" y="4232761"/>
            <a:ext cx="4955899" cy="1613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71" dirty="0">
                <a:latin typeface="League Spartan" panose="00000800000000000000" pitchFamily="50" charset="0"/>
              </a:rPr>
              <a:t>GOD CAN REVEAL THAT THERE IS ACTUALLY ONE ‘WHY’ THAT APPLIES TO ALL AREAS OF YOUR LIFE</a:t>
            </a:r>
          </a:p>
        </p:txBody>
      </p:sp>
    </p:spTree>
    <p:extLst>
      <p:ext uri="{BB962C8B-B14F-4D97-AF65-F5344CB8AC3E}">
        <p14:creationId xmlns:p14="http://schemas.microsoft.com/office/powerpoint/2010/main" val="2436781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 descr="Diagram&#10;&#10;Description automatically generated">
            <a:extLst>
              <a:ext uri="{FF2B5EF4-FFF2-40B4-BE49-F238E27FC236}">
                <a16:creationId xmlns:a16="http://schemas.microsoft.com/office/drawing/2014/main" id="{E9DDE4A4-AC13-EC95-4DBB-30E5E40E26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106" y="2271823"/>
            <a:ext cx="2526845" cy="2041757"/>
          </a:xfrm>
          <a:prstGeom prst="rect">
            <a:avLst/>
          </a:prstGeom>
        </p:spPr>
      </p:pic>
      <p:sp>
        <p:nvSpPr>
          <p:cNvPr id="23" name="Block Arc 22">
            <a:extLst>
              <a:ext uri="{FF2B5EF4-FFF2-40B4-BE49-F238E27FC236}">
                <a16:creationId xmlns:a16="http://schemas.microsoft.com/office/drawing/2014/main" id="{2A084BF9-1FC5-1D50-9A89-C6158E2D4228}"/>
              </a:ext>
            </a:extLst>
          </p:cNvPr>
          <p:cNvSpPr/>
          <p:nvPr/>
        </p:nvSpPr>
        <p:spPr>
          <a:xfrm rot="16200000">
            <a:off x="3007436" y="348701"/>
            <a:ext cx="6134528" cy="6134528"/>
          </a:xfrm>
          <a:prstGeom prst="blockArc">
            <a:avLst>
              <a:gd name="adj1" fmla="val 10800000"/>
              <a:gd name="adj2" fmla="val 16164690"/>
              <a:gd name="adj3" fmla="val 28621"/>
            </a:avLst>
          </a:prstGeom>
          <a:solidFill>
            <a:schemeClr val="tx2">
              <a:lumMod val="75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>
              <a:solidFill>
                <a:schemeClr val="tx1"/>
              </a:solidFill>
            </a:endParaRPr>
          </a:p>
        </p:txBody>
      </p:sp>
      <p:sp>
        <p:nvSpPr>
          <p:cNvPr id="22" name="Block Arc 21">
            <a:extLst>
              <a:ext uri="{FF2B5EF4-FFF2-40B4-BE49-F238E27FC236}">
                <a16:creationId xmlns:a16="http://schemas.microsoft.com/office/drawing/2014/main" id="{90C9A6A6-A4B0-B6F9-AEE2-46448A2F3B26}"/>
              </a:ext>
            </a:extLst>
          </p:cNvPr>
          <p:cNvSpPr/>
          <p:nvPr/>
        </p:nvSpPr>
        <p:spPr>
          <a:xfrm rot="10800000">
            <a:off x="3059845" y="339403"/>
            <a:ext cx="6134528" cy="6134528"/>
          </a:xfrm>
          <a:prstGeom prst="blockArc">
            <a:avLst>
              <a:gd name="adj1" fmla="val 10800000"/>
              <a:gd name="adj2" fmla="val 16164690"/>
              <a:gd name="adj3" fmla="val 28621"/>
            </a:avLst>
          </a:prstGeom>
          <a:solidFill>
            <a:schemeClr val="accent1">
              <a:lumMod val="40000"/>
              <a:lumOff val="60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>
              <a:solidFill>
                <a:schemeClr val="tx1"/>
              </a:solidFill>
            </a:endParaRPr>
          </a:p>
        </p:txBody>
      </p:sp>
      <p:sp>
        <p:nvSpPr>
          <p:cNvPr id="20" name="Block Arc 19">
            <a:extLst>
              <a:ext uri="{FF2B5EF4-FFF2-40B4-BE49-F238E27FC236}">
                <a16:creationId xmlns:a16="http://schemas.microsoft.com/office/drawing/2014/main" id="{8A41FDD8-4753-DA33-6A92-5CCBB2C5D823}"/>
              </a:ext>
            </a:extLst>
          </p:cNvPr>
          <p:cNvSpPr/>
          <p:nvPr/>
        </p:nvSpPr>
        <p:spPr>
          <a:xfrm rot="5400000">
            <a:off x="3018642" y="281466"/>
            <a:ext cx="6134528" cy="6134528"/>
          </a:xfrm>
          <a:prstGeom prst="blockArc">
            <a:avLst>
              <a:gd name="adj1" fmla="val 10800000"/>
              <a:gd name="adj2" fmla="val 16164690"/>
              <a:gd name="adj3" fmla="val 28621"/>
            </a:avLst>
          </a:prstGeom>
          <a:solidFill>
            <a:schemeClr val="tx2">
              <a:lumMod val="75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>
              <a:solidFill>
                <a:schemeClr val="tx1"/>
              </a:solidFill>
            </a:endParaRPr>
          </a:p>
        </p:txBody>
      </p:sp>
      <p:sp>
        <p:nvSpPr>
          <p:cNvPr id="17" name="Block Arc 16">
            <a:extLst>
              <a:ext uri="{FF2B5EF4-FFF2-40B4-BE49-F238E27FC236}">
                <a16:creationId xmlns:a16="http://schemas.microsoft.com/office/drawing/2014/main" id="{90052B27-7286-5A4F-808D-CD8811DC22D1}"/>
              </a:ext>
            </a:extLst>
          </p:cNvPr>
          <p:cNvSpPr/>
          <p:nvPr/>
        </p:nvSpPr>
        <p:spPr>
          <a:xfrm>
            <a:off x="3026227" y="283373"/>
            <a:ext cx="6134528" cy="6134528"/>
          </a:xfrm>
          <a:prstGeom prst="blockArc">
            <a:avLst>
              <a:gd name="adj1" fmla="val 10800000"/>
              <a:gd name="adj2" fmla="val 16164690"/>
              <a:gd name="adj3" fmla="val 28621"/>
            </a:avLst>
          </a:prstGeom>
          <a:solidFill>
            <a:schemeClr val="accent1">
              <a:lumMod val="40000"/>
              <a:lumOff val="60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>
              <a:solidFill>
                <a:schemeClr val="tx1"/>
              </a:solidFill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4E280529-CD09-27C3-0F14-DEDA94097711}"/>
              </a:ext>
            </a:extLst>
          </p:cNvPr>
          <p:cNvSpPr/>
          <p:nvPr/>
        </p:nvSpPr>
        <p:spPr>
          <a:xfrm rot="16200000">
            <a:off x="4912174" y="5371342"/>
            <a:ext cx="2334042" cy="437030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tx2">
              <a:lumMod val="75000"/>
            </a:schemeClr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35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9D6667AE-06EC-3C72-B7A6-4F76A8060A3B}"/>
              </a:ext>
            </a:extLst>
          </p:cNvPr>
          <p:cNvSpPr/>
          <p:nvPr/>
        </p:nvSpPr>
        <p:spPr>
          <a:xfrm flipH="1">
            <a:off x="7032140" y="3329096"/>
            <a:ext cx="4325526" cy="114750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1324"/>
              </a:spcBef>
            </a:pPr>
            <a:endParaRPr lang="en-US" sz="1235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0460EEEC-79FA-194A-1C4E-E5BC592DD370}"/>
              </a:ext>
            </a:extLst>
          </p:cNvPr>
          <p:cNvSpPr/>
          <p:nvPr/>
        </p:nvSpPr>
        <p:spPr>
          <a:xfrm>
            <a:off x="867954" y="3337071"/>
            <a:ext cx="4244731" cy="114750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324"/>
              </a:spcBef>
            </a:pPr>
            <a:endParaRPr lang="en-US" sz="1235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3BF999F-9B83-8292-8A21-16A11FCB10B3}"/>
              </a:ext>
            </a:extLst>
          </p:cNvPr>
          <p:cNvSpPr/>
          <p:nvPr/>
        </p:nvSpPr>
        <p:spPr>
          <a:xfrm rot="610086">
            <a:off x="4564734" y="1926954"/>
            <a:ext cx="3153661" cy="3096506"/>
          </a:xfrm>
          <a:prstGeom prst="rect">
            <a:avLst/>
          </a:prstGeom>
          <a:noFill/>
        </p:spPr>
        <p:txBody>
          <a:bodyPr spcFirstLastPara="1" wrap="none" lIns="80682" tIns="40341" rIns="80682" bIns="40341" numCol="1">
            <a:prstTxWarp prst="textArchUp">
              <a:avLst>
                <a:gd name="adj" fmla="val 5500783"/>
              </a:avLst>
            </a:prstTxWarp>
            <a:spAutoFit/>
          </a:bodyPr>
          <a:lstStyle/>
          <a:p>
            <a:pPr algn="ctr"/>
            <a:r>
              <a:rPr lang="en-US" sz="3883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ague Spartan" panose="00000800000000000000" pitchFamily="50" charset="0"/>
              </a:rPr>
              <a:t> PREACH GOSPEL  </a:t>
            </a:r>
            <a:r>
              <a:rPr lang="en-US" sz="3883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</a:rPr>
              <a:t> •  </a:t>
            </a:r>
            <a:r>
              <a:rPr lang="en-US" sz="3883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ague Spartan" panose="00000800000000000000" pitchFamily="50" charset="0"/>
              </a:rPr>
              <a:t> GLORIFY GOD   </a:t>
            </a:r>
            <a:r>
              <a:rPr lang="en-US" sz="3883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</a:rPr>
              <a:t>• </a:t>
            </a:r>
            <a:r>
              <a:rPr lang="en-US" sz="3883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ague Spartan" panose="00000800000000000000" pitchFamily="50" charset="0"/>
              </a:rPr>
              <a:t> MAKE DISCIPLE    </a:t>
            </a:r>
            <a:r>
              <a:rPr lang="en-US" sz="3883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</a:rPr>
              <a:t>•</a:t>
            </a:r>
            <a:r>
              <a:rPr lang="en-US" sz="3883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ague Spartan" panose="00000800000000000000" pitchFamily="50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68D694-1A12-C3E7-3BAD-0C5FBBB5F954}"/>
              </a:ext>
            </a:extLst>
          </p:cNvPr>
          <p:cNvSpPr/>
          <p:nvPr/>
        </p:nvSpPr>
        <p:spPr>
          <a:xfrm>
            <a:off x="3429000" y="747993"/>
            <a:ext cx="5345206" cy="5334000"/>
          </a:xfrm>
          <a:prstGeom prst="rect">
            <a:avLst/>
          </a:prstGeom>
          <a:noFill/>
        </p:spPr>
        <p:txBody>
          <a:bodyPr spcFirstLastPara="1" wrap="none" lIns="80682" tIns="40341" rIns="80682" bIns="40341" numCol="1">
            <a:prstTxWarp prst="textArchUp">
              <a:avLst>
                <a:gd name="adj" fmla="val 5500783"/>
              </a:avLst>
            </a:prstTxWarp>
            <a:spAutoFit/>
          </a:bodyPr>
          <a:lstStyle/>
          <a:p>
            <a:pPr algn="ctr"/>
            <a:r>
              <a:rPr lang="en-US" sz="3883" dirty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9DB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ague Spartan" panose="00000800000000000000" pitchFamily="50" charset="0"/>
              </a:rPr>
              <a:t>  DOMINION OVER CREATION </a:t>
            </a:r>
            <a:r>
              <a:rPr lang="en-US" sz="3883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9DBFF"/>
                </a:solidFill>
                <a:latin typeface="arial" panose="020B0604020202020204" pitchFamily="34" charset="0"/>
              </a:rPr>
              <a:t>•</a:t>
            </a:r>
            <a:r>
              <a:rPr lang="en-US" sz="3883" dirty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C9DB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ague Spartan" panose="00000800000000000000" pitchFamily="50" charset="0"/>
              </a:rPr>
              <a:t> BE FRUITFUL AND MULTIPLY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740AB5-3832-A79E-6EE0-CF613728BC37}"/>
              </a:ext>
            </a:extLst>
          </p:cNvPr>
          <p:cNvSpPr/>
          <p:nvPr/>
        </p:nvSpPr>
        <p:spPr>
          <a:xfrm rot="21447789">
            <a:off x="4119781" y="1406086"/>
            <a:ext cx="4018042" cy="4127227"/>
          </a:xfrm>
          <a:prstGeom prst="rect">
            <a:avLst/>
          </a:prstGeom>
          <a:noFill/>
        </p:spPr>
        <p:txBody>
          <a:bodyPr spcFirstLastPara="1" wrap="none" lIns="80682" tIns="40341" rIns="80682" bIns="40341" numCol="1">
            <a:prstTxWarp prst="textArchUp">
              <a:avLst>
                <a:gd name="adj" fmla="val 5500783"/>
              </a:avLst>
            </a:prstTxWarp>
            <a:spAutoFit/>
          </a:bodyPr>
          <a:lstStyle/>
          <a:p>
            <a:pPr algn="ctr"/>
            <a:r>
              <a:rPr lang="en-US" sz="3883" dirty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E7F5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ague Spartan" panose="00000800000000000000" pitchFamily="50" charset="0"/>
              </a:rPr>
              <a:t>   KNOW GOD </a:t>
            </a:r>
            <a:r>
              <a:rPr lang="en-US" sz="3883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E7F5FF"/>
                </a:solidFill>
                <a:latin typeface="arial" panose="020B0604020202020204" pitchFamily="34" charset="0"/>
              </a:rPr>
              <a:t>•</a:t>
            </a:r>
            <a:r>
              <a:rPr lang="en-US" sz="3883" dirty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E7F5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ague Spartan" panose="00000800000000000000" pitchFamily="50" charset="0"/>
              </a:rPr>
              <a:t> MAKE HIM KNOWN </a:t>
            </a:r>
            <a:r>
              <a:rPr lang="en-US" sz="3883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E7F5FF"/>
                </a:solidFill>
                <a:latin typeface="arial" panose="020B0604020202020204" pitchFamily="34" charset="0"/>
              </a:rPr>
              <a:t>•</a:t>
            </a:r>
            <a:r>
              <a:rPr lang="en-US" sz="3883" dirty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E7F5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ague Spartan" panose="00000800000000000000" pitchFamily="50" charset="0"/>
              </a:rPr>
              <a:t> BE WITH GOD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2FC9B2-7F0B-8DCF-BC5A-7114D05EA1EE}"/>
              </a:ext>
            </a:extLst>
          </p:cNvPr>
          <p:cNvSpPr txBox="1"/>
          <p:nvPr/>
        </p:nvSpPr>
        <p:spPr>
          <a:xfrm>
            <a:off x="800718" y="3146911"/>
            <a:ext cx="3328147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35" dirty="0">
                <a:solidFill>
                  <a:schemeClr val="tx2">
                    <a:lumMod val="75000"/>
                  </a:schemeClr>
                </a:solidFill>
                <a:latin typeface="League Spartan" panose="00000800000000000000" pitchFamily="50" charset="0"/>
              </a:rPr>
              <a:t>In Line With</a:t>
            </a:r>
            <a:endParaRPr lang="en-US" sz="706" dirty="0">
              <a:solidFill>
                <a:schemeClr val="tx2">
                  <a:lumMod val="75000"/>
                </a:schemeClr>
              </a:solidFill>
              <a:latin typeface="League Spartan" panose="00000800000000000000" pitchFamily="50" charset="0"/>
            </a:endParaRPr>
          </a:p>
          <a:p>
            <a:endParaRPr lang="en-US" sz="706" dirty="0">
              <a:solidFill>
                <a:schemeClr val="tx2">
                  <a:lumMod val="75000"/>
                </a:schemeClr>
              </a:solidFill>
              <a:latin typeface="League Spartan" panose="00000800000000000000" pitchFamily="50" charset="0"/>
            </a:endParaRPr>
          </a:p>
          <a:p>
            <a:r>
              <a:rPr lang="en-US" sz="1235" dirty="0">
                <a:solidFill>
                  <a:schemeClr val="tx2">
                    <a:lumMod val="75000"/>
                  </a:schemeClr>
                </a:solidFill>
                <a:latin typeface="League Spartan" panose="00000800000000000000" pitchFamily="50" charset="0"/>
              </a:rPr>
              <a:t>THE CHARACTER OF GOD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C3A59E-CCEC-F442-4662-EAD915D7AF2D}"/>
              </a:ext>
            </a:extLst>
          </p:cNvPr>
          <p:cNvSpPr txBox="1"/>
          <p:nvPr/>
        </p:nvSpPr>
        <p:spPr>
          <a:xfrm>
            <a:off x="8101328" y="3146911"/>
            <a:ext cx="3328147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35" dirty="0">
                <a:solidFill>
                  <a:schemeClr val="tx2">
                    <a:lumMod val="75000"/>
                  </a:schemeClr>
                </a:solidFill>
                <a:latin typeface="League Spartan" panose="00000800000000000000" pitchFamily="50" charset="0"/>
              </a:rPr>
              <a:t>In Line With</a:t>
            </a:r>
            <a:endParaRPr lang="en-US" sz="706" dirty="0">
              <a:solidFill>
                <a:schemeClr val="tx2">
                  <a:lumMod val="75000"/>
                </a:schemeClr>
              </a:solidFill>
              <a:latin typeface="League Spartan" panose="00000800000000000000" pitchFamily="50" charset="0"/>
            </a:endParaRPr>
          </a:p>
          <a:p>
            <a:pPr algn="r"/>
            <a:endParaRPr lang="en-US" sz="706" dirty="0">
              <a:solidFill>
                <a:schemeClr val="tx2">
                  <a:lumMod val="75000"/>
                </a:schemeClr>
              </a:solidFill>
              <a:latin typeface="League Spartan" panose="00000800000000000000" pitchFamily="50" charset="0"/>
            </a:endParaRPr>
          </a:p>
          <a:p>
            <a:pPr algn="r"/>
            <a:r>
              <a:rPr lang="en-US" sz="1235" dirty="0">
                <a:solidFill>
                  <a:schemeClr val="tx2">
                    <a:lumMod val="75000"/>
                  </a:schemeClr>
                </a:solidFill>
                <a:latin typeface="League Spartan" panose="00000800000000000000" pitchFamily="50" charset="0"/>
              </a:rPr>
              <a:t>THE CHARACTER OF GOD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8FB487-D4F9-9C1E-850F-54B123B3A18E}"/>
              </a:ext>
            </a:extLst>
          </p:cNvPr>
          <p:cNvSpPr txBox="1"/>
          <p:nvPr/>
        </p:nvSpPr>
        <p:spPr>
          <a:xfrm rot="16200000">
            <a:off x="5315643" y="5662486"/>
            <a:ext cx="1536089" cy="581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9" dirty="0">
                <a:solidFill>
                  <a:schemeClr val="bg1"/>
                </a:solidFill>
                <a:latin typeface="League Spartan" panose="00000800000000000000" pitchFamily="50" charset="0"/>
              </a:rPr>
              <a:t>Walking in your</a:t>
            </a:r>
          </a:p>
          <a:p>
            <a:r>
              <a:rPr lang="en-US" sz="1059" dirty="0">
                <a:solidFill>
                  <a:schemeClr val="bg1"/>
                </a:solidFill>
                <a:latin typeface="League Spartan" panose="00000800000000000000" pitchFamily="50" charset="0"/>
              </a:rPr>
              <a:t>IDENTITY IN CHRIST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4FD160-DF20-E5CC-5499-7107D368D559}"/>
              </a:ext>
            </a:extLst>
          </p:cNvPr>
          <p:cNvSpPr/>
          <p:nvPr/>
        </p:nvSpPr>
        <p:spPr>
          <a:xfrm rot="18127623">
            <a:off x="3068046" y="145776"/>
            <a:ext cx="6115451" cy="6544039"/>
          </a:xfrm>
          <a:prstGeom prst="rect">
            <a:avLst/>
          </a:prstGeom>
          <a:noFill/>
        </p:spPr>
        <p:txBody>
          <a:bodyPr spcFirstLastPara="1" wrap="none" lIns="80682" tIns="40341" rIns="80682" bIns="40341" numCol="1">
            <a:prstTxWarp prst="textArchUp">
              <a:avLst>
                <a:gd name="adj" fmla="val 12464173"/>
              </a:avLst>
            </a:prstTxWarp>
            <a:spAutoFit/>
          </a:bodyPr>
          <a:lstStyle/>
          <a:p>
            <a:pPr algn="ctr"/>
            <a:r>
              <a:rPr lang="en-US" sz="2824" dirty="0">
                <a:ln w="0">
                  <a:solidFill>
                    <a:schemeClr val="bg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ague Spartan" panose="00000800000000000000" pitchFamily="50" charset="0"/>
              </a:rPr>
              <a:t>OBEDIENCE</a:t>
            </a:r>
            <a:endParaRPr lang="en-US" sz="3883" dirty="0">
              <a:ln w="0">
                <a:solidFill>
                  <a:schemeClr val="bg1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eague Spartan" panose="00000800000000000000" pitchFamily="50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5189852-0C44-063C-4AD2-9109EFBA7EFE}"/>
              </a:ext>
            </a:extLst>
          </p:cNvPr>
          <p:cNvSpPr/>
          <p:nvPr/>
        </p:nvSpPr>
        <p:spPr>
          <a:xfrm rot="2993417">
            <a:off x="3056840" y="179393"/>
            <a:ext cx="6115451" cy="6544039"/>
          </a:xfrm>
          <a:prstGeom prst="rect">
            <a:avLst/>
          </a:prstGeom>
          <a:noFill/>
        </p:spPr>
        <p:txBody>
          <a:bodyPr spcFirstLastPara="1" wrap="none" lIns="80682" tIns="40341" rIns="80682" bIns="40341" numCol="1">
            <a:prstTxWarp prst="textArchUp">
              <a:avLst>
                <a:gd name="adj" fmla="val 12464173"/>
              </a:avLst>
            </a:prstTxWarp>
            <a:spAutoFit/>
          </a:bodyPr>
          <a:lstStyle/>
          <a:p>
            <a:pPr algn="ctr"/>
            <a:r>
              <a:rPr lang="en-US" sz="2824" dirty="0">
                <a:ln w="0">
                  <a:solidFill>
                    <a:schemeClr val="bg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ague Spartan" panose="00000800000000000000" pitchFamily="50" charset="0"/>
              </a:rPr>
              <a:t>FAITH</a:t>
            </a:r>
            <a:endParaRPr lang="en-US" sz="3883" dirty="0">
              <a:ln w="0">
                <a:solidFill>
                  <a:schemeClr val="bg1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eague Spartan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60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C177-44A8-BEA9-416F-67A4074CA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107" y="885265"/>
            <a:ext cx="9607787" cy="5715000"/>
          </a:xfrm>
        </p:spPr>
        <p:txBody>
          <a:bodyPr>
            <a:normAutofit fontScale="90000"/>
          </a:bodyPr>
          <a:lstStyle/>
          <a:p>
            <a:r>
              <a:rPr lang="en-US" sz="8471" dirty="0">
                <a:latin typeface="League Spartan" panose="00000800000000000000" pitchFamily="50" charset="0"/>
              </a:rPr>
              <a:t>SO HOW DOES GOD REVEAL OUR</a:t>
            </a:r>
            <a:br>
              <a:rPr lang="en-US" sz="8471" dirty="0">
                <a:latin typeface="League Spartan" panose="00000800000000000000" pitchFamily="50" charset="0"/>
              </a:rPr>
            </a:br>
            <a:r>
              <a:rPr lang="en-US" sz="22060" dirty="0">
                <a:latin typeface="League Spartan" panose="00000800000000000000" pitchFamily="50" charset="0"/>
              </a:rPr>
              <a:t>WHY</a:t>
            </a:r>
            <a:r>
              <a:rPr lang="en-US" sz="8471" dirty="0">
                <a:latin typeface="League Spartan" panose="00000800000000000000" pitchFamily="50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6744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C177-44A8-BEA9-416F-67A4074CA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993" y="802591"/>
            <a:ext cx="9824758" cy="5067463"/>
          </a:xfrm>
        </p:spPr>
        <p:txBody>
          <a:bodyPr>
            <a:noAutofit/>
          </a:bodyPr>
          <a:lstStyle/>
          <a:p>
            <a:r>
              <a:rPr lang="en-US" sz="4236" dirty="0">
                <a:latin typeface="League Spartan" panose="00000800000000000000" pitchFamily="50" charset="0"/>
              </a:rPr>
              <a:t>WE PURSUE THE HEART OF GOD BY FAITH AND OBEDIENCE.</a:t>
            </a:r>
            <a:br>
              <a:rPr lang="en-US" sz="4236" dirty="0">
                <a:latin typeface="League Spartan" panose="00000800000000000000" pitchFamily="50" charset="0"/>
              </a:rPr>
            </a:br>
            <a:br>
              <a:rPr lang="en-US" sz="4236" dirty="0">
                <a:latin typeface="League Spartan" panose="00000800000000000000" pitchFamily="50" charset="0"/>
              </a:rPr>
            </a:br>
            <a:r>
              <a:rPr lang="en-US" sz="4236" dirty="0">
                <a:latin typeface="League Spartan" panose="00000800000000000000" pitchFamily="50" charset="0"/>
              </a:rPr>
              <a:t>UNDERSTANDING THE CHARACTER OF GOD AND OUR IDENTITY IN CHRIST</a:t>
            </a:r>
            <a:br>
              <a:rPr lang="en-US" sz="4236" dirty="0">
                <a:latin typeface="League Spartan" panose="00000800000000000000" pitchFamily="50" charset="0"/>
              </a:rPr>
            </a:br>
            <a:br>
              <a:rPr lang="en-US" sz="4236" dirty="0">
                <a:latin typeface="League Spartan" panose="00000800000000000000" pitchFamily="50" charset="0"/>
              </a:rPr>
            </a:br>
            <a:r>
              <a:rPr lang="en-US" sz="4236" dirty="0">
                <a:latin typeface="League Spartan" panose="00000800000000000000" pitchFamily="50" charset="0"/>
              </a:rPr>
              <a:t> HE REVEALS HIS SPECIFIC ‘WHY’</a:t>
            </a:r>
          </a:p>
        </p:txBody>
      </p:sp>
    </p:spTree>
    <p:extLst>
      <p:ext uri="{BB962C8B-B14F-4D97-AF65-F5344CB8AC3E}">
        <p14:creationId xmlns:p14="http://schemas.microsoft.com/office/powerpoint/2010/main" val="1774207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C177-44A8-BEA9-416F-67A4074CA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6062" y="571500"/>
            <a:ext cx="9824758" cy="5715000"/>
          </a:xfrm>
        </p:spPr>
        <p:txBody>
          <a:bodyPr>
            <a:noAutofit/>
          </a:bodyPr>
          <a:lstStyle/>
          <a:p>
            <a:pPr algn="l"/>
            <a:r>
              <a:rPr lang="en-US" sz="6353" dirty="0">
                <a:latin typeface="League Spartan" panose="00000800000000000000" pitchFamily="50" charset="0"/>
              </a:rPr>
              <a:t>WAYS GOD REVEALS ‘WHY’</a:t>
            </a:r>
            <a:br>
              <a:rPr lang="en-US" sz="6353" dirty="0">
                <a:latin typeface="League Spartan" panose="00000800000000000000" pitchFamily="50" charset="0"/>
              </a:rPr>
            </a:br>
            <a:r>
              <a:rPr lang="en-US" sz="5400" dirty="0">
                <a:latin typeface="League Spartan" panose="00000800000000000000" pitchFamily="50" charset="0"/>
              </a:rPr>
              <a:t>   </a:t>
            </a:r>
            <a:r>
              <a:rPr lang="en-US" sz="5400" i="1" dirty="0">
                <a:latin typeface="League Spartan" panose="00000800000000000000" pitchFamily="50" charset="0"/>
              </a:rPr>
              <a:t>In His Whisper</a:t>
            </a:r>
            <a:br>
              <a:rPr lang="en-US" sz="5400" i="1" dirty="0">
                <a:latin typeface="League Spartan" panose="00000800000000000000" pitchFamily="50" charset="0"/>
              </a:rPr>
            </a:br>
            <a:r>
              <a:rPr lang="en-US" sz="5400" i="1" dirty="0">
                <a:latin typeface="League Spartan" panose="00000800000000000000" pitchFamily="50" charset="0"/>
              </a:rPr>
              <a:t>   In His Word</a:t>
            </a:r>
            <a:br>
              <a:rPr lang="en-US" sz="5400" i="1" dirty="0">
                <a:latin typeface="League Spartan" panose="00000800000000000000" pitchFamily="50" charset="0"/>
              </a:rPr>
            </a:br>
            <a:r>
              <a:rPr lang="en-US" sz="5400" i="1" dirty="0">
                <a:latin typeface="League Spartan" panose="00000800000000000000" pitchFamily="50" charset="0"/>
              </a:rPr>
              <a:t>   In His People</a:t>
            </a:r>
            <a:br>
              <a:rPr lang="en-US" sz="5400" i="1" dirty="0">
                <a:latin typeface="League Spartan" panose="00000800000000000000" pitchFamily="50" charset="0"/>
              </a:rPr>
            </a:br>
            <a:r>
              <a:rPr lang="en-US" sz="5400" i="1" dirty="0">
                <a:latin typeface="League Spartan" panose="00000800000000000000" pitchFamily="50" charset="0"/>
              </a:rPr>
              <a:t>   In His Time</a:t>
            </a:r>
            <a:endParaRPr lang="en-US" sz="6353" i="1" dirty="0">
              <a:latin typeface="League Spartan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86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C177-44A8-BEA9-416F-67A4074CA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107" y="1922009"/>
            <a:ext cx="9607787" cy="3900019"/>
          </a:xfrm>
        </p:spPr>
        <p:txBody>
          <a:bodyPr>
            <a:normAutofit fontScale="90000"/>
          </a:bodyPr>
          <a:lstStyle/>
          <a:p>
            <a:r>
              <a:rPr lang="en-US" sz="8471" dirty="0">
                <a:latin typeface="League Spartan" panose="00000800000000000000" pitchFamily="50" charset="0"/>
              </a:rPr>
              <a:t>KNOW YOUR</a:t>
            </a:r>
            <a:br>
              <a:rPr lang="en-US" sz="8471" dirty="0">
                <a:latin typeface="League Spartan" panose="00000800000000000000" pitchFamily="50" charset="0"/>
              </a:rPr>
            </a:br>
            <a:r>
              <a:rPr lang="en-US" sz="22060" dirty="0">
                <a:latin typeface="League Spartan" panose="00000800000000000000" pitchFamily="50" charset="0"/>
              </a:rPr>
              <a:t>WHY</a:t>
            </a:r>
            <a:r>
              <a:rPr lang="en-US" sz="8471" dirty="0">
                <a:latin typeface="League Spartan" panose="00000800000000000000" pitchFamily="50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4995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C177-44A8-BEA9-416F-67A4074CA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993" y="868456"/>
            <a:ext cx="9824758" cy="4935734"/>
          </a:xfrm>
        </p:spPr>
        <p:txBody>
          <a:bodyPr>
            <a:noAutofit/>
          </a:bodyPr>
          <a:lstStyle/>
          <a:p>
            <a:pPr algn="l"/>
            <a:r>
              <a:rPr lang="en-US" sz="6353" i="1" dirty="0">
                <a:latin typeface="League Spartan" panose="00000800000000000000" pitchFamily="50" charset="0"/>
              </a:rPr>
              <a:t>In His Whisper</a:t>
            </a:r>
            <a:br>
              <a:rPr lang="en-US" sz="6353" dirty="0">
                <a:latin typeface="League Spartan" panose="00000800000000000000" pitchFamily="50" charset="0"/>
              </a:rPr>
            </a:br>
            <a:r>
              <a:rPr lang="en-US" sz="4765" dirty="0">
                <a:latin typeface="League Spartan" panose="00000800000000000000" pitchFamily="50" charset="0"/>
              </a:rPr>
              <a:t>   Listen Close for God’s Voice</a:t>
            </a:r>
            <a:br>
              <a:rPr lang="en-US" sz="4765" dirty="0">
                <a:latin typeface="League Spartan" panose="00000800000000000000" pitchFamily="50" charset="0"/>
              </a:rPr>
            </a:br>
            <a:r>
              <a:rPr lang="en-US" sz="4765" dirty="0">
                <a:latin typeface="League Spartan" panose="00000800000000000000" pitchFamily="50" charset="0"/>
              </a:rPr>
              <a:t>   Less Noise</a:t>
            </a:r>
            <a:br>
              <a:rPr lang="en-US" sz="4765" dirty="0">
                <a:latin typeface="League Spartan" panose="00000800000000000000" pitchFamily="50" charset="0"/>
              </a:rPr>
            </a:br>
            <a:r>
              <a:rPr lang="en-US" sz="4765" dirty="0">
                <a:latin typeface="League Spartan" panose="00000800000000000000" pitchFamily="50" charset="0"/>
              </a:rPr>
              <a:t>   Lean In / Draw Near</a:t>
            </a:r>
            <a:br>
              <a:rPr lang="en-US" sz="4765" dirty="0">
                <a:latin typeface="League Spartan" panose="00000800000000000000" pitchFamily="50" charset="0"/>
              </a:rPr>
            </a:br>
            <a:r>
              <a:rPr lang="en-US" sz="4765" dirty="0">
                <a:latin typeface="League Spartan" panose="00000800000000000000" pitchFamily="50" charset="0"/>
              </a:rPr>
              <a:t>   Learn to Recognize Him </a:t>
            </a:r>
            <a:endParaRPr lang="en-US" sz="6353" dirty="0">
              <a:latin typeface="League Spartan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426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C177-44A8-BEA9-416F-67A4074CA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5833" y="1111524"/>
            <a:ext cx="10700334" cy="4935734"/>
          </a:xfrm>
        </p:spPr>
        <p:txBody>
          <a:bodyPr>
            <a:noAutofit/>
          </a:bodyPr>
          <a:lstStyle/>
          <a:p>
            <a:pPr algn="l"/>
            <a:r>
              <a:rPr lang="en-US" sz="6353" i="1" dirty="0">
                <a:latin typeface="League Spartan" panose="00000800000000000000" pitchFamily="50" charset="0"/>
              </a:rPr>
              <a:t>In His Word</a:t>
            </a:r>
            <a:br>
              <a:rPr lang="en-US" sz="6353" dirty="0">
                <a:latin typeface="League Spartan" panose="00000800000000000000" pitchFamily="50" charset="0"/>
              </a:rPr>
            </a:br>
            <a:r>
              <a:rPr lang="en-US" dirty="0">
                <a:latin typeface="League Spartan" panose="00000800000000000000" pitchFamily="50" charset="0"/>
              </a:rPr>
              <a:t>   Read it Daily</a:t>
            </a:r>
            <a:br>
              <a:rPr lang="en-US" dirty="0">
                <a:latin typeface="League Spartan" panose="00000800000000000000" pitchFamily="50" charset="0"/>
              </a:rPr>
            </a:br>
            <a:r>
              <a:rPr lang="en-US" dirty="0">
                <a:latin typeface="League Spartan" panose="00000800000000000000" pitchFamily="50" charset="0"/>
              </a:rPr>
              <a:t>   Read it Expectantly</a:t>
            </a:r>
            <a:br>
              <a:rPr lang="en-US" dirty="0">
                <a:latin typeface="League Spartan" panose="00000800000000000000" pitchFamily="50" charset="0"/>
              </a:rPr>
            </a:br>
            <a:r>
              <a:rPr lang="en-US" dirty="0">
                <a:latin typeface="League Spartan" panose="00000800000000000000" pitchFamily="50" charset="0"/>
              </a:rPr>
              <a:t>   Read it Conversationally</a:t>
            </a:r>
            <a:br>
              <a:rPr lang="en-US" sz="6353" dirty="0">
                <a:latin typeface="League Spartan" panose="00000800000000000000" pitchFamily="50" charset="0"/>
              </a:rPr>
            </a:br>
            <a:endParaRPr lang="en-US" sz="6353" dirty="0">
              <a:latin typeface="League Spartan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546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C177-44A8-BEA9-416F-67A4074CA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955" y="1308295"/>
            <a:ext cx="10217442" cy="4935734"/>
          </a:xfrm>
        </p:spPr>
        <p:txBody>
          <a:bodyPr>
            <a:noAutofit/>
          </a:bodyPr>
          <a:lstStyle/>
          <a:p>
            <a:pPr algn="l"/>
            <a:r>
              <a:rPr lang="en-US" sz="6353" i="1" dirty="0">
                <a:latin typeface="League Spartan" panose="00000800000000000000" pitchFamily="50" charset="0"/>
              </a:rPr>
              <a:t>In His People</a:t>
            </a:r>
            <a:br>
              <a:rPr lang="en-US" sz="6353" dirty="0">
                <a:latin typeface="League Spartan" panose="00000800000000000000" pitchFamily="50" charset="0"/>
              </a:rPr>
            </a:br>
            <a:r>
              <a:rPr lang="en-US" dirty="0">
                <a:latin typeface="League Spartan" panose="00000800000000000000" pitchFamily="50" charset="0"/>
              </a:rPr>
              <a:t>   Unknowingly</a:t>
            </a:r>
            <a:br>
              <a:rPr lang="en-US" dirty="0">
                <a:latin typeface="League Spartan" panose="00000800000000000000" pitchFamily="50" charset="0"/>
              </a:rPr>
            </a:br>
            <a:r>
              <a:rPr lang="en-US" dirty="0">
                <a:latin typeface="League Spartan" panose="00000800000000000000" pitchFamily="50" charset="0"/>
              </a:rPr>
              <a:t>   Subtly</a:t>
            </a:r>
            <a:br>
              <a:rPr lang="en-US" dirty="0">
                <a:latin typeface="League Spartan" panose="00000800000000000000" pitchFamily="50" charset="0"/>
              </a:rPr>
            </a:br>
            <a:r>
              <a:rPr lang="en-US" dirty="0">
                <a:latin typeface="League Spartan" panose="00000800000000000000" pitchFamily="50" charset="0"/>
              </a:rPr>
              <a:t>   Thru their compliments</a:t>
            </a:r>
            <a:br>
              <a:rPr lang="en-US" dirty="0">
                <a:latin typeface="League Spartan" panose="00000800000000000000" pitchFamily="50" charset="0"/>
              </a:rPr>
            </a:br>
            <a:r>
              <a:rPr lang="en-US" dirty="0">
                <a:latin typeface="League Spartan" panose="00000800000000000000" pitchFamily="50" charset="0"/>
              </a:rPr>
              <a:t>   Apparent Coincidence</a:t>
            </a:r>
            <a:br>
              <a:rPr lang="en-US" sz="6353" dirty="0">
                <a:latin typeface="League Spartan" panose="00000800000000000000" pitchFamily="50" charset="0"/>
              </a:rPr>
            </a:br>
            <a:endParaRPr lang="en-US" sz="6353" dirty="0">
              <a:latin typeface="League Spartan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2968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C177-44A8-BEA9-416F-67A4074CA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821" y="1424041"/>
            <a:ext cx="9824758" cy="4935734"/>
          </a:xfrm>
        </p:spPr>
        <p:txBody>
          <a:bodyPr>
            <a:noAutofit/>
          </a:bodyPr>
          <a:lstStyle/>
          <a:p>
            <a:pPr algn="l"/>
            <a:r>
              <a:rPr lang="en-US" sz="6353" i="1" dirty="0">
                <a:latin typeface="League Spartan" panose="00000800000000000000" pitchFamily="50" charset="0"/>
              </a:rPr>
              <a:t>In His Time</a:t>
            </a:r>
            <a:br>
              <a:rPr lang="en-US" sz="6353" dirty="0">
                <a:latin typeface="League Spartan" panose="00000800000000000000" pitchFamily="50" charset="0"/>
              </a:rPr>
            </a:br>
            <a:r>
              <a:rPr lang="en-US" dirty="0">
                <a:latin typeface="League Spartan" panose="00000800000000000000" pitchFamily="50" charset="0"/>
              </a:rPr>
              <a:t>   Little by Little</a:t>
            </a:r>
            <a:br>
              <a:rPr lang="en-US" dirty="0">
                <a:latin typeface="League Spartan" panose="00000800000000000000" pitchFamily="50" charset="0"/>
              </a:rPr>
            </a:br>
            <a:r>
              <a:rPr lang="en-US" dirty="0">
                <a:latin typeface="League Spartan" panose="00000800000000000000" pitchFamily="50" charset="0"/>
              </a:rPr>
              <a:t>   Reflecting on the Past</a:t>
            </a:r>
            <a:br>
              <a:rPr lang="en-US" dirty="0">
                <a:latin typeface="League Spartan" panose="00000800000000000000" pitchFamily="50" charset="0"/>
              </a:rPr>
            </a:br>
            <a:r>
              <a:rPr lang="en-US" dirty="0">
                <a:latin typeface="League Spartan" panose="00000800000000000000" pitchFamily="50" charset="0"/>
              </a:rPr>
              <a:t>   Patiently</a:t>
            </a:r>
            <a:br>
              <a:rPr lang="en-US" dirty="0">
                <a:latin typeface="League Spartan" panose="00000800000000000000" pitchFamily="50" charset="0"/>
              </a:rPr>
            </a:br>
            <a:r>
              <a:rPr lang="en-US" dirty="0">
                <a:latin typeface="League Spartan" panose="00000800000000000000" pitchFamily="50" charset="0"/>
              </a:rPr>
              <a:t>   With Perfect Timing</a:t>
            </a:r>
            <a:br>
              <a:rPr lang="en-US" sz="6353" dirty="0">
                <a:latin typeface="League Spartan" panose="00000800000000000000" pitchFamily="50" charset="0"/>
              </a:rPr>
            </a:br>
            <a:endParaRPr lang="en-US" sz="6353" dirty="0">
              <a:latin typeface="League Spartan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314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C177-44A8-BEA9-416F-67A4074CA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821" y="1424041"/>
            <a:ext cx="9824758" cy="4935734"/>
          </a:xfrm>
        </p:spPr>
        <p:txBody>
          <a:bodyPr>
            <a:noAutofit/>
          </a:bodyPr>
          <a:lstStyle/>
          <a:p>
            <a:pPr algn="l"/>
            <a:r>
              <a:rPr lang="en-US" sz="6353" i="1" dirty="0">
                <a:latin typeface="League Spartan" panose="00000800000000000000" pitchFamily="50" charset="0"/>
              </a:rPr>
              <a:t>God’s WHY for your life…</a:t>
            </a:r>
            <a:br>
              <a:rPr lang="en-US" sz="6353" i="1" dirty="0">
                <a:latin typeface="League Spartan" panose="00000800000000000000" pitchFamily="50" charset="0"/>
              </a:rPr>
            </a:br>
            <a:r>
              <a:rPr lang="en-US" sz="6353" dirty="0">
                <a:latin typeface="League Spartan" panose="00000800000000000000" pitchFamily="50" charset="0"/>
              </a:rPr>
              <a:t>   -crowd size</a:t>
            </a:r>
            <a:br>
              <a:rPr lang="en-US" sz="6353" dirty="0">
                <a:latin typeface="League Spartan" panose="00000800000000000000" pitchFamily="50" charset="0"/>
              </a:rPr>
            </a:br>
            <a:r>
              <a:rPr lang="en-US" sz="6353" dirty="0">
                <a:latin typeface="League Spartan" panose="00000800000000000000" pitchFamily="50" charset="0"/>
              </a:rPr>
              <a:t>   -1v99</a:t>
            </a:r>
            <a:br>
              <a:rPr lang="en-US" sz="6353" dirty="0">
                <a:latin typeface="League Spartan" panose="00000800000000000000" pitchFamily="50" charset="0"/>
              </a:rPr>
            </a:br>
            <a:r>
              <a:rPr lang="en-US" sz="6353" dirty="0">
                <a:latin typeface="League Spartan" panose="00000800000000000000" pitchFamily="50" charset="0"/>
              </a:rPr>
              <a:t>   -inconvenience</a:t>
            </a:r>
            <a:br>
              <a:rPr lang="en-US" sz="6353" dirty="0">
                <a:latin typeface="League Spartan" panose="00000800000000000000" pitchFamily="50" charset="0"/>
              </a:rPr>
            </a:br>
            <a:r>
              <a:rPr lang="en-US" sz="6353" dirty="0">
                <a:latin typeface="League Spartan" panose="00000800000000000000" pitchFamily="50" charset="0"/>
              </a:rPr>
              <a:t>   -timeline</a:t>
            </a:r>
            <a:br>
              <a:rPr lang="en-US" sz="6353" dirty="0">
                <a:latin typeface="League Spartan" panose="00000800000000000000" pitchFamily="50" charset="0"/>
              </a:rPr>
            </a:br>
            <a:r>
              <a:rPr lang="en-US" sz="6353" dirty="0">
                <a:latin typeface="League Spartan" panose="00000800000000000000" pitchFamily="50" charset="0"/>
              </a:rPr>
              <a:t>   -invalidate </a:t>
            </a:r>
          </a:p>
        </p:txBody>
      </p:sp>
    </p:spTree>
    <p:extLst>
      <p:ext uri="{BB962C8B-B14F-4D97-AF65-F5344CB8AC3E}">
        <p14:creationId xmlns:p14="http://schemas.microsoft.com/office/powerpoint/2010/main" val="2710720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C177-44A8-BEA9-416F-67A4074CA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7" y="2162464"/>
            <a:ext cx="9640717" cy="3945014"/>
          </a:xfrm>
        </p:spPr>
        <p:txBody>
          <a:bodyPr>
            <a:noAutofit/>
          </a:bodyPr>
          <a:lstStyle/>
          <a:p>
            <a:pPr algn="r"/>
            <a:r>
              <a:rPr lang="en-US" sz="5824" dirty="0">
                <a:latin typeface="League Spartan" panose="00000800000000000000" pitchFamily="50" charset="0"/>
              </a:rPr>
              <a:t>THE TWO GREATEST DAYS IN A MAN’S LIFE ARE THE DAY HE IS </a:t>
            </a:r>
            <a:r>
              <a:rPr lang="en-US" sz="5824" u="sng" dirty="0">
                <a:latin typeface="League Spartan" panose="00000800000000000000" pitchFamily="50" charset="0"/>
              </a:rPr>
              <a:t>BORN</a:t>
            </a:r>
            <a:r>
              <a:rPr lang="en-US" sz="5824" dirty="0">
                <a:latin typeface="League Spartan" panose="00000800000000000000" pitchFamily="50" charset="0"/>
              </a:rPr>
              <a:t> AND THE DAY HE KNOWS </a:t>
            </a:r>
            <a:r>
              <a:rPr lang="en-US" sz="5824" u="sng" dirty="0">
                <a:latin typeface="League Spartan" panose="00000800000000000000" pitchFamily="50" charset="0"/>
              </a:rPr>
              <a:t>WHY</a:t>
            </a:r>
            <a:r>
              <a:rPr lang="en-US" sz="5824" dirty="0">
                <a:latin typeface="League Spartan" panose="00000800000000000000" pitchFamily="50" charset="0"/>
              </a:rPr>
              <a:t> HE WAS BORN.</a:t>
            </a:r>
            <a:br>
              <a:rPr lang="en-US" dirty="0">
                <a:latin typeface="League Spartan" panose="00000800000000000000" pitchFamily="50" charset="0"/>
              </a:rPr>
            </a:br>
            <a:r>
              <a:rPr lang="en-US" sz="1412" dirty="0">
                <a:latin typeface="League Spartan" panose="00000800000000000000" pitchFamily="50" charset="0"/>
              </a:rPr>
              <a:t>[Attributed to Mark Twain, not confirmed]</a:t>
            </a:r>
            <a:endParaRPr lang="en-US" dirty="0">
              <a:latin typeface="League Spartan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213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C177-44A8-BEA9-416F-67A4074CA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7" y="1456494"/>
            <a:ext cx="9640717" cy="4767574"/>
          </a:xfrm>
        </p:spPr>
        <p:txBody>
          <a:bodyPr>
            <a:noAutofit/>
          </a:bodyPr>
          <a:lstStyle/>
          <a:p>
            <a:pPr algn="l"/>
            <a:r>
              <a:rPr lang="en-US" sz="6353" dirty="0">
                <a:solidFill>
                  <a:schemeClr val="bg1"/>
                </a:solidFill>
                <a:latin typeface="League Spartan" panose="00000800000000000000" pitchFamily="50" charset="0"/>
              </a:rPr>
              <a:t>OF ALL THE FUNERALS IN THE WORLD, </a:t>
            </a:r>
            <a:r>
              <a:rPr lang="en-US" sz="6353" u="sng" dirty="0">
                <a:solidFill>
                  <a:schemeClr val="bg1"/>
                </a:solidFill>
                <a:latin typeface="League Spartan" panose="00000800000000000000" pitchFamily="50" charset="0"/>
              </a:rPr>
              <a:t>WHY</a:t>
            </a:r>
            <a:r>
              <a:rPr lang="en-US" sz="6353" dirty="0">
                <a:solidFill>
                  <a:schemeClr val="bg1"/>
                </a:solidFill>
                <a:latin typeface="League Spartan" panose="00000800000000000000" pitchFamily="50" charset="0"/>
              </a:rPr>
              <a:t> HAVE WE NOT BEEN TO YOURS?</a:t>
            </a:r>
            <a:br>
              <a:rPr lang="en-US" sz="6353" dirty="0">
                <a:solidFill>
                  <a:schemeClr val="bg1"/>
                </a:solidFill>
                <a:latin typeface="League Spartan" panose="00000800000000000000" pitchFamily="50" charset="0"/>
              </a:rPr>
            </a:br>
            <a:endParaRPr lang="en-US" sz="6353" dirty="0">
              <a:solidFill>
                <a:schemeClr val="bg1"/>
              </a:solidFill>
              <a:latin typeface="League Spartan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945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C177-44A8-BEA9-416F-67A4074CA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93" y="922086"/>
            <a:ext cx="9640717" cy="5026910"/>
          </a:xfrm>
        </p:spPr>
        <p:txBody>
          <a:bodyPr>
            <a:noAutofit/>
          </a:bodyPr>
          <a:lstStyle/>
          <a:p>
            <a:pPr algn="r"/>
            <a:r>
              <a:rPr lang="en-US" sz="4765" dirty="0">
                <a:latin typeface="League Spartan" panose="00000800000000000000" pitchFamily="50" charset="0"/>
              </a:rPr>
              <a:t>“Joy comes from seeing the complete fulfillment of the specific purpose for which I was created and </a:t>
            </a:r>
            <a:r>
              <a:rPr lang="en-US" sz="4765" u="sng" dirty="0">
                <a:latin typeface="League Spartan" panose="00000800000000000000" pitchFamily="50" charset="0"/>
              </a:rPr>
              <a:t>born again</a:t>
            </a:r>
            <a:r>
              <a:rPr lang="en-US" sz="4765" dirty="0">
                <a:latin typeface="League Spartan" panose="00000800000000000000" pitchFamily="50" charset="0"/>
              </a:rPr>
              <a:t>, not [just] from successfully doing something of my own choosing.”                                     </a:t>
            </a:r>
            <a:br>
              <a:rPr lang="en-US" dirty="0">
                <a:latin typeface="League Spartan" panose="00000800000000000000" pitchFamily="50" charset="0"/>
              </a:rPr>
            </a:br>
            <a:r>
              <a:rPr lang="en-US" sz="1412" dirty="0">
                <a:latin typeface="League Spartan" panose="00000800000000000000" pitchFamily="50" charset="0"/>
              </a:rPr>
              <a:t>[- Oswald Chambers.]</a:t>
            </a:r>
            <a:endParaRPr lang="en-US" dirty="0">
              <a:latin typeface="League Spartan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792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C177-44A8-BEA9-416F-67A4074CA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5642" y="1045214"/>
            <a:ext cx="9640717" cy="4767574"/>
          </a:xfrm>
        </p:spPr>
        <p:txBody>
          <a:bodyPr>
            <a:noAutofit/>
          </a:bodyPr>
          <a:lstStyle/>
          <a:p>
            <a:pPr algn="l"/>
            <a:r>
              <a:rPr lang="en-US" sz="5824" dirty="0">
                <a:solidFill>
                  <a:schemeClr val="bg1"/>
                </a:solidFill>
                <a:latin typeface="League Spartan" panose="00000800000000000000" pitchFamily="50" charset="0"/>
              </a:rPr>
              <a:t>“The place God calls you to is the place where your deep gladness and the world’s deep hunger meet.” </a:t>
            </a:r>
            <a:br>
              <a:rPr lang="en-US" sz="6353" dirty="0">
                <a:solidFill>
                  <a:schemeClr val="bg1"/>
                </a:solidFill>
                <a:latin typeface="League Spartan" panose="00000800000000000000" pitchFamily="50" charset="0"/>
              </a:rPr>
            </a:br>
            <a:r>
              <a:rPr lang="en-US" sz="1765" dirty="0">
                <a:solidFill>
                  <a:schemeClr val="bg1"/>
                </a:solidFill>
                <a:latin typeface="League Spartan" panose="00000800000000000000" pitchFamily="50" charset="0"/>
              </a:rPr>
              <a:t>[― Frederick Buechner, Wishful Thinking: A Theological ABC]</a:t>
            </a:r>
            <a:endParaRPr lang="en-US" sz="6353" dirty="0">
              <a:solidFill>
                <a:schemeClr val="bg1"/>
              </a:solidFill>
              <a:latin typeface="League Spartan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467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C177-44A8-BEA9-416F-67A4074CA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107" y="1922009"/>
            <a:ext cx="9607787" cy="3900019"/>
          </a:xfrm>
        </p:spPr>
        <p:txBody>
          <a:bodyPr>
            <a:normAutofit fontScale="90000"/>
          </a:bodyPr>
          <a:lstStyle/>
          <a:p>
            <a:r>
              <a:rPr lang="en-US" sz="8471" dirty="0">
                <a:latin typeface="League Spartan" panose="00000800000000000000" pitchFamily="50" charset="0"/>
              </a:rPr>
              <a:t>KNOW YOUR</a:t>
            </a:r>
            <a:br>
              <a:rPr lang="en-US" sz="8471" dirty="0">
                <a:latin typeface="League Spartan" panose="00000800000000000000" pitchFamily="50" charset="0"/>
              </a:rPr>
            </a:br>
            <a:r>
              <a:rPr lang="en-US" sz="22060" dirty="0">
                <a:latin typeface="League Spartan" panose="00000800000000000000" pitchFamily="50" charset="0"/>
              </a:rPr>
              <a:t>WHY</a:t>
            </a:r>
            <a:r>
              <a:rPr lang="en-US" sz="8471" dirty="0">
                <a:latin typeface="League Spartan" panose="00000800000000000000" pitchFamily="50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3255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AD6647F-D5D8-51B9-6586-8AAF586D9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487" y="1079886"/>
            <a:ext cx="6480203" cy="4860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99AE3CD-0B97-21CA-BAF6-F828FE865833}"/>
              </a:ext>
            </a:extLst>
          </p:cNvPr>
          <p:cNvSpPr txBox="1"/>
          <p:nvPr/>
        </p:nvSpPr>
        <p:spPr>
          <a:xfrm>
            <a:off x="7789690" y="1079886"/>
            <a:ext cx="3259310" cy="5117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77" dirty="0">
                <a:latin typeface="League Spartan" panose="00000800000000000000" pitchFamily="50" charset="0"/>
              </a:rPr>
              <a:t>SIMON SINEK </a:t>
            </a:r>
            <a:r>
              <a:rPr lang="en-US" sz="2824" dirty="0">
                <a:latin typeface="League Spartan" panose="00000800000000000000" pitchFamily="50" charset="0"/>
              </a:rPr>
              <a:t>stumbled upon real truth in his book </a:t>
            </a:r>
            <a:br>
              <a:rPr lang="en-US" sz="2824" dirty="0">
                <a:latin typeface="League Spartan" panose="00000800000000000000" pitchFamily="50" charset="0"/>
              </a:rPr>
            </a:br>
            <a:r>
              <a:rPr lang="en-US" sz="2647" dirty="0">
                <a:latin typeface="League Spartan" panose="00000800000000000000" pitchFamily="50" charset="0"/>
              </a:rPr>
              <a:t>“Start With Why”</a:t>
            </a:r>
          </a:p>
          <a:p>
            <a:pPr algn="ctr"/>
            <a:endParaRPr lang="en-US" sz="2824" dirty="0">
              <a:latin typeface="League Spartan" panose="00000800000000000000" pitchFamily="50" charset="0"/>
            </a:endParaRPr>
          </a:p>
          <a:p>
            <a:pPr algn="ctr"/>
            <a:r>
              <a:rPr lang="en-US" sz="2824" dirty="0">
                <a:latin typeface="League Spartan" panose="00000800000000000000" pitchFamily="50" charset="0"/>
              </a:rPr>
              <a:t>What he found was Part of God’s capitol ‘T’ </a:t>
            </a:r>
            <a:r>
              <a:rPr lang="en-US" sz="7059" dirty="0">
                <a:latin typeface="League Spartan" panose="00000800000000000000" pitchFamily="50" charset="0"/>
              </a:rPr>
              <a:t>TRUTH</a:t>
            </a:r>
            <a:endParaRPr lang="en-US" sz="2824" dirty="0">
              <a:latin typeface="League Spartan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654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C177-44A8-BEA9-416F-67A4074CA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107" y="1238451"/>
            <a:ext cx="9607787" cy="3900019"/>
          </a:xfrm>
        </p:spPr>
        <p:txBody>
          <a:bodyPr>
            <a:normAutofit fontScale="90000"/>
          </a:bodyPr>
          <a:lstStyle/>
          <a:p>
            <a:r>
              <a:rPr lang="en-US" sz="8471" dirty="0">
                <a:latin typeface="League Spartan" panose="00000800000000000000" pitchFamily="50" charset="0"/>
              </a:rPr>
              <a:t>KNOW YOUR</a:t>
            </a:r>
            <a:br>
              <a:rPr lang="en-US" sz="8471" dirty="0">
                <a:latin typeface="League Spartan" panose="00000800000000000000" pitchFamily="50" charset="0"/>
              </a:rPr>
            </a:br>
            <a:r>
              <a:rPr lang="en-US" sz="22060" dirty="0">
                <a:latin typeface="League Spartan" panose="00000800000000000000" pitchFamily="50" charset="0"/>
              </a:rPr>
              <a:t>WHY</a:t>
            </a:r>
            <a:endParaRPr lang="en-US" sz="8471" dirty="0">
              <a:latin typeface="League Spartan" panose="000008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7ABC22-4E0D-BB2A-253B-E4E88B812C50}"/>
              </a:ext>
            </a:extLst>
          </p:cNvPr>
          <p:cNvSpPr txBox="1"/>
          <p:nvPr/>
        </p:nvSpPr>
        <p:spPr>
          <a:xfrm>
            <a:off x="2386852" y="4701440"/>
            <a:ext cx="7418294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24" dirty="0">
                <a:latin typeface="League Spartan" panose="00000800000000000000" pitchFamily="50" charset="0"/>
              </a:rPr>
              <a:t>PURPOSE / CAUSE / BELIEF / CALLING</a:t>
            </a:r>
            <a:endParaRPr lang="en-US" sz="2824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74B63D1-0DA4-BC13-BCC0-5BCC8C2B0997}"/>
              </a:ext>
            </a:extLst>
          </p:cNvPr>
          <p:cNvCxnSpPr/>
          <p:nvPr/>
        </p:nvCxnSpPr>
        <p:spPr>
          <a:xfrm>
            <a:off x="2577353" y="4471147"/>
            <a:ext cx="70485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85892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6064</TotalTime>
  <Words>627</Words>
  <Application>Microsoft Office PowerPoint</Application>
  <PresentationFormat>Widescreen</PresentationFormat>
  <Paragraphs>72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Arial</vt:lpstr>
      <vt:lpstr>Calibri</vt:lpstr>
      <vt:lpstr>Calibri Light</vt:lpstr>
      <vt:lpstr>Corbel</vt:lpstr>
      <vt:lpstr>League Spartan</vt:lpstr>
      <vt:lpstr>Myriad Pro</vt:lpstr>
      <vt:lpstr>Depth</vt:lpstr>
      <vt:lpstr>Office Theme</vt:lpstr>
      <vt:lpstr>ROUND TABLE</vt:lpstr>
      <vt:lpstr>KNOW YOUR WHY </vt:lpstr>
      <vt:lpstr>THE TWO GREATEST DAYS IN A MAN’S LIFE ARE THE DAY HE IS BORN AND THE DAY HE KNOWS WHY HE WAS BORN. [Attributed to Mark Twain, not confirmed]</vt:lpstr>
      <vt:lpstr>OF ALL THE FUNERALS IN THE WORLD, WHY HAVE WE NOT BEEN TO YOURS? </vt:lpstr>
      <vt:lpstr>“Joy comes from seeing the complete fulfillment of the specific purpose for which I was created and born again, not [just] from successfully doing something of my own choosing.”                                      [- Oswald Chambers.]</vt:lpstr>
      <vt:lpstr>“The place God calls you to is the place where your deep gladness and the world’s deep hunger meet.”  [― Frederick Buechner, Wishful Thinking: A Theological ABC]</vt:lpstr>
      <vt:lpstr>KNOW YOUR WHY </vt:lpstr>
      <vt:lpstr>PowerPoint Presentation</vt:lpstr>
      <vt:lpstr>KNOW YOUR WHY</vt:lpstr>
      <vt:lpstr>“And I will give him a white stone, and on the stone a new name written which no one knows except him who receives it.” [REVELATION 2:17-18]</vt:lpstr>
      <vt:lpstr>KNOW YOUR WHY</vt:lpstr>
      <vt:lpstr>GOD INVITES US TO PLAY A ROLE IN HIS STORY WHERE HE IS ALWAYS THE MAIN CHARACTER</vt:lpstr>
      <vt:lpstr>PowerPoint Presentation</vt:lpstr>
      <vt:lpstr>PowerPoint Presentation</vt:lpstr>
      <vt:lpstr>PowerPoint Presentation</vt:lpstr>
      <vt:lpstr>PowerPoint Presentation</vt:lpstr>
      <vt:lpstr>SO HOW DOES GOD REVEAL OUR WHY </vt:lpstr>
      <vt:lpstr>WE PURSUE THE HEART OF GOD BY FAITH AND OBEDIENCE.  UNDERSTANDING THE CHARACTER OF GOD AND OUR IDENTITY IN CHRIST   HE REVEALS HIS SPECIFIC ‘WHY’</vt:lpstr>
      <vt:lpstr>WAYS GOD REVEALS ‘WHY’    In His Whisper    In His Word    In His People    In His Time</vt:lpstr>
      <vt:lpstr>In His Whisper    Listen Close for God’s Voice    Less Noise    Lean In / Draw Near    Learn to Recognize Him </vt:lpstr>
      <vt:lpstr>In His Word    Read it Daily    Read it Expectantly    Read it Conversationally </vt:lpstr>
      <vt:lpstr>In His People    Unknowingly    Subtly    Thru their compliments    Apparent Coincidence </vt:lpstr>
      <vt:lpstr>In His Time    Little by Little    Reflecting on the Past    Patiently    With Perfect Timing </vt:lpstr>
      <vt:lpstr>God’s WHY for your life…    -crowd size    -1v99    -inconvenience    -timeline    -invalidate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 YOUR WHY </dc:title>
  <dc:creator>Ron Ewing</dc:creator>
  <cp:lastModifiedBy>Ron Ewing</cp:lastModifiedBy>
  <cp:revision>29</cp:revision>
  <dcterms:created xsi:type="dcterms:W3CDTF">2023-01-23T22:54:16Z</dcterms:created>
  <dcterms:modified xsi:type="dcterms:W3CDTF">2023-03-10T15:52:43Z</dcterms:modified>
</cp:coreProperties>
</file>