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308" r:id="rId2"/>
    <p:sldId id="304" r:id="rId3"/>
    <p:sldId id="305" r:id="rId4"/>
    <p:sldId id="270" r:id="rId5"/>
    <p:sldId id="259" r:id="rId6"/>
    <p:sldId id="260" r:id="rId7"/>
    <p:sldId id="261" r:id="rId8"/>
    <p:sldId id="307" r:id="rId9"/>
    <p:sldId id="262" r:id="rId10"/>
    <p:sldId id="303" r:id="rId11"/>
    <p:sldId id="318" r:id="rId12"/>
    <p:sldId id="306" r:id="rId13"/>
    <p:sldId id="266" r:id="rId14"/>
    <p:sldId id="268" r:id="rId15"/>
    <p:sldId id="275" r:id="rId16"/>
    <p:sldId id="282" r:id="rId17"/>
    <p:sldId id="263" r:id="rId18"/>
    <p:sldId id="319" r:id="rId19"/>
    <p:sldId id="320" r:id="rId20"/>
    <p:sldId id="321" r:id="rId21"/>
    <p:sldId id="264" r:id="rId22"/>
    <p:sldId id="313" r:id="rId23"/>
    <p:sldId id="316" r:id="rId24"/>
    <p:sldId id="317" r:id="rId25"/>
    <p:sldId id="315" r:id="rId26"/>
    <p:sldId id="265" r:id="rId27"/>
    <p:sldId id="322" r:id="rId28"/>
    <p:sldId id="323" r:id="rId29"/>
    <p:sldId id="312" r:id="rId30"/>
    <p:sldId id="294" r:id="rId31"/>
    <p:sldId id="295" r:id="rId32"/>
    <p:sldId id="284" r:id="rId33"/>
    <p:sldId id="309" r:id="rId34"/>
    <p:sldId id="285" r:id="rId35"/>
    <p:sldId id="311" r:id="rId36"/>
    <p:sldId id="325" r:id="rId37"/>
    <p:sldId id="326" r:id="rId38"/>
    <p:sldId id="330" r:id="rId39"/>
    <p:sldId id="324" r:id="rId40"/>
    <p:sldId id="327" r:id="rId41"/>
    <p:sldId id="328" r:id="rId42"/>
    <p:sldId id="298" r:id="rId43"/>
    <p:sldId id="32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4/10/2023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339436"/>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6600" dirty="0">
                <a:solidFill>
                  <a:schemeClr val="accent1">
                    <a:lumMod val="40000"/>
                    <a:lumOff val="60000"/>
                  </a:schemeClr>
                </a:solidFill>
              </a:rPr>
              <a:t>WORK</a:t>
            </a:r>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118026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1763" y="4890654"/>
            <a:ext cx="11094097" cy="3934691"/>
          </a:xfrm>
        </p:spPr>
        <p:txBody>
          <a:bodyPr>
            <a:noAutofit/>
          </a:bodyPr>
          <a:lstStyle/>
          <a:p>
            <a:pPr algn="l"/>
            <a:r>
              <a:rPr lang="en-US" sz="3600" dirty="0">
                <a:solidFill>
                  <a:schemeClr val="accent1">
                    <a:lumMod val="40000"/>
                    <a:lumOff val="60000"/>
                  </a:schemeClr>
                </a:solidFill>
              </a:rPr>
              <a:t>Whoever is not with me is against me, and whoever does not gather with me scatters.     -Matthew 12:30</a:t>
            </a:r>
          </a:p>
          <a:p>
            <a:pPr algn="l"/>
            <a:endParaRPr lang="en-US" sz="36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pic>
        <p:nvPicPr>
          <p:cNvPr id="4" name="Picture 3"/>
          <p:cNvPicPr>
            <a:picLocks noChangeAspect="1"/>
          </p:cNvPicPr>
          <p:nvPr/>
        </p:nvPicPr>
        <p:blipFill>
          <a:blip r:embed="rId2"/>
          <a:stretch>
            <a:fillRect/>
          </a:stretch>
        </p:blipFill>
        <p:spPr>
          <a:xfrm>
            <a:off x="220767" y="2172616"/>
            <a:ext cx="7616947" cy="2788770"/>
          </a:xfrm>
          <a:prstGeom prst="rect">
            <a:avLst/>
          </a:prstGeom>
        </p:spPr>
      </p:pic>
      <p:pic>
        <p:nvPicPr>
          <p:cNvPr id="6" name="Picture 5"/>
          <p:cNvPicPr>
            <a:picLocks noChangeAspect="1"/>
          </p:cNvPicPr>
          <p:nvPr/>
        </p:nvPicPr>
        <p:blipFill>
          <a:blip r:embed="rId3"/>
          <a:stretch>
            <a:fillRect/>
          </a:stretch>
        </p:blipFill>
        <p:spPr>
          <a:xfrm>
            <a:off x="7767759" y="2172613"/>
            <a:ext cx="4304657" cy="2788770"/>
          </a:xfrm>
          <a:prstGeom prst="rect">
            <a:avLst/>
          </a:prstGeom>
        </p:spPr>
      </p:pic>
      <p:sp>
        <p:nvSpPr>
          <p:cNvPr id="8" name="Subtitle 2">
            <a:extLst>
              <a:ext uri="{FF2B5EF4-FFF2-40B4-BE49-F238E27FC236}">
                <a16:creationId xmlns:a16="http://schemas.microsoft.com/office/drawing/2014/main" id="{D9921857-1448-425B-A331-5FC115AF16AC}"/>
              </a:ext>
            </a:extLst>
          </p:cNvPr>
          <p:cNvSpPr txBox="1">
            <a:spLocks/>
          </p:cNvSpPr>
          <p:nvPr/>
        </p:nvSpPr>
        <p:spPr>
          <a:xfrm>
            <a:off x="1495384" y="273698"/>
            <a:ext cx="9227128" cy="393469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3800" dirty="0">
                <a:solidFill>
                  <a:schemeClr val="accent1">
                    <a:lumMod val="40000"/>
                    <a:lumOff val="60000"/>
                  </a:schemeClr>
                </a:solidFill>
              </a:rPr>
              <a:t>SECULAR</a:t>
            </a:r>
          </a:p>
        </p:txBody>
      </p:sp>
    </p:spTree>
    <p:extLst>
      <p:ext uri="{BB962C8B-B14F-4D97-AF65-F5344CB8AC3E}">
        <p14:creationId xmlns:p14="http://schemas.microsoft.com/office/powerpoint/2010/main" val="55057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2436" y="374072"/>
            <a:ext cx="9227128" cy="3477491"/>
          </a:xfrm>
        </p:spPr>
        <p:txBody>
          <a:bodyPr>
            <a:noAutofit/>
          </a:bodyPr>
          <a:lstStyle/>
          <a:p>
            <a:pPr algn="l"/>
            <a:r>
              <a:rPr lang="en-US" sz="28700" dirty="0">
                <a:solidFill>
                  <a:schemeClr val="accent1">
                    <a:lumMod val="40000"/>
                    <a:lumOff val="60000"/>
                  </a:schemeClr>
                </a:solidFill>
              </a:rPr>
              <a:t>GOD</a:t>
            </a:r>
            <a:r>
              <a:rPr lang="en-US" sz="9600" dirty="0">
                <a:solidFill>
                  <a:schemeClr val="accent1">
                    <a:lumMod val="40000"/>
                    <a:lumOff val="60000"/>
                  </a:schemeClr>
                </a:solidFill>
              </a:rPr>
              <a:t> </a:t>
            </a:r>
            <a:r>
              <a:rPr lang="en-US" sz="8000" dirty="0">
                <a:solidFill>
                  <a:schemeClr val="accent1">
                    <a:lumMod val="40000"/>
                    <a:lumOff val="60000"/>
                  </a:schemeClr>
                </a:solidFill>
              </a:rPr>
              <a:t>CREATED WORK</a:t>
            </a:r>
            <a:endParaRPr lang="en-US" sz="88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79505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2984" y="893618"/>
            <a:ext cx="9227128" cy="3477491"/>
          </a:xfrm>
        </p:spPr>
        <p:txBody>
          <a:bodyPr>
            <a:noAutofit/>
          </a:bodyPr>
          <a:lstStyle/>
          <a:p>
            <a:pPr algn="l"/>
            <a:r>
              <a:rPr lang="en-US" sz="6000" dirty="0">
                <a:solidFill>
                  <a:schemeClr val="accent1">
                    <a:lumMod val="40000"/>
                    <a:lumOff val="60000"/>
                  </a:schemeClr>
                </a:solidFill>
              </a:rPr>
              <a:t>If God created it then it is</a:t>
            </a:r>
          </a:p>
          <a:p>
            <a:r>
              <a:rPr lang="en-US" sz="23900" dirty="0">
                <a:solidFill>
                  <a:schemeClr val="accent1">
                    <a:lumMod val="40000"/>
                    <a:lumOff val="60000"/>
                  </a:schemeClr>
                </a:solidFill>
              </a:rPr>
              <a:t>HOLY</a:t>
            </a:r>
            <a:endParaRPr lang="en-US" sz="54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357118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339436"/>
            <a:ext cx="9372147" cy="3089564"/>
          </a:xfrm>
        </p:spPr>
        <p:txBody>
          <a:bodyPr>
            <a:noAutofit/>
          </a:bodyPr>
          <a:lstStyle/>
          <a:p>
            <a:pPr algn="l"/>
            <a:endParaRPr lang="en-US" sz="6600" dirty="0">
              <a:solidFill>
                <a:schemeClr val="accent1">
                  <a:lumMod val="40000"/>
                  <a:lumOff val="60000"/>
                </a:schemeClr>
              </a:solidFill>
            </a:endParaRPr>
          </a:p>
          <a:p>
            <a:r>
              <a:rPr lang="en-US" sz="16600" dirty="0">
                <a:solidFill>
                  <a:schemeClr val="accent1">
                    <a:lumMod val="40000"/>
                    <a:lumOff val="60000"/>
                  </a:schemeClr>
                </a:solidFill>
              </a:rPr>
              <a:t>CALLED</a:t>
            </a:r>
            <a:endParaRPr lang="en-US" sz="48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1679171" y="1509280"/>
            <a:ext cx="9822873" cy="1472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6000" dirty="0">
                <a:solidFill>
                  <a:schemeClr val="accent1">
                    <a:lumMod val="40000"/>
                    <a:lumOff val="60000"/>
                  </a:schemeClr>
                </a:solidFill>
              </a:rPr>
              <a:t>All are</a:t>
            </a:r>
            <a:endParaRPr lang="en-US" sz="4400" dirty="0">
              <a:solidFill>
                <a:schemeClr val="accent1">
                  <a:lumMod val="40000"/>
                  <a:lumOff val="6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9" name="Subtitle 2">
            <a:extLst>
              <a:ext uri="{FF2B5EF4-FFF2-40B4-BE49-F238E27FC236}">
                <a16:creationId xmlns:a16="http://schemas.microsoft.com/office/drawing/2014/main" id="{D275081D-4B91-4E0E-963E-99BFA81B7DEA}"/>
              </a:ext>
            </a:extLst>
          </p:cNvPr>
          <p:cNvSpPr txBox="1">
            <a:spLocks/>
          </p:cNvSpPr>
          <p:nvPr/>
        </p:nvSpPr>
        <p:spPr>
          <a:xfrm>
            <a:off x="7688424" y="4097604"/>
            <a:ext cx="2836508" cy="1472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6000" dirty="0">
                <a:solidFill>
                  <a:schemeClr val="accent1">
                    <a:lumMod val="40000"/>
                    <a:lumOff val="60000"/>
                  </a:schemeClr>
                </a:solidFill>
              </a:rPr>
              <a:t>By God</a:t>
            </a:r>
            <a:endParaRPr lang="en-US" sz="4400" dirty="0">
              <a:solidFill>
                <a:schemeClr val="accent1">
                  <a:lumMod val="40000"/>
                  <a:lumOff val="60000"/>
                </a:schemeClr>
              </a:solidFill>
            </a:endParaRPr>
          </a:p>
        </p:txBody>
      </p:sp>
    </p:spTree>
    <p:extLst>
      <p:ext uri="{BB962C8B-B14F-4D97-AF65-F5344CB8AC3E}">
        <p14:creationId xmlns:p14="http://schemas.microsoft.com/office/powerpoint/2010/main" val="318923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1026143" y="1167444"/>
            <a:ext cx="9822873" cy="477134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just"/>
            <a:r>
              <a:rPr lang="en-US" sz="3200" dirty="0">
                <a:solidFill>
                  <a:schemeClr val="accent1">
                    <a:lumMod val="40000"/>
                    <a:lumOff val="60000"/>
                  </a:schemeClr>
                </a:solidFill>
              </a:rPr>
              <a:t>And we know that all things work together for good to those who love God, to those who are the </a:t>
            </a:r>
            <a:r>
              <a:rPr lang="en-US" sz="3200" b="1" u="sng" dirty="0">
                <a:solidFill>
                  <a:schemeClr val="accent1">
                    <a:lumMod val="40000"/>
                    <a:lumOff val="60000"/>
                  </a:schemeClr>
                </a:solidFill>
              </a:rPr>
              <a:t>called</a:t>
            </a:r>
            <a:r>
              <a:rPr lang="en-US" sz="3200" dirty="0">
                <a:solidFill>
                  <a:schemeClr val="accent1">
                    <a:lumMod val="40000"/>
                    <a:lumOff val="60000"/>
                  </a:schemeClr>
                </a:solidFill>
              </a:rPr>
              <a:t> according to His purpose. For whom He foreknew, He also predestined to be conformed to the image of His Son, that He might be the firstborn among many brethren. Moreover whom He predestined, these He also </a:t>
            </a:r>
            <a:r>
              <a:rPr lang="en-US" sz="3200" b="1" u="sng" dirty="0">
                <a:solidFill>
                  <a:schemeClr val="accent1">
                    <a:lumMod val="40000"/>
                    <a:lumOff val="60000"/>
                  </a:schemeClr>
                </a:solidFill>
              </a:rPr>
              <a:t>called</a:t>
            </a:r>
            <a:r>
              <a:rPr lang="en-US" sz="3200" dirty="0">
                <a:solidFill>
                  <a:schemeClr val="accent1">
                    <a:lumMod val="40000"/>
                    <a:lumOff val="60000"/>
                  </a:schemeClr>
                </a:solidFill>
              </a:rPr>
              <a:t>; whom He </a:t>
            </a:r>
            <a:r>
              <a:rPr lang="en-US" sz="3200" b="1" u="sng" dirty="0">
                <a:solidFill>
                  <a:schemeClr val="accent1">
                    <a:lumMod val="40000"/>
                    <a:lumOff val="60000"/>
                  </a:schemeClr>
                </a:solidFill>
              </a:rPr>
              <a:t>called</a:t>
            </a:r>
            <a:r>
              <a:rPr lang="en-US" sz="3200" dirty="0">
                <a:solidFill>
                  <a:schemeClr val="accent1">
                    <a:lumMod val="40000"/>
                    <a:lumOff val="60000"/>
                  </a:schemeClr>
                </a:solidFill>
              </a:rPr>
              <a:t>, these He also justified; and whom He justified, these He also glorified. </a:t>
            </a:r>
          </a:p>
          <a:p>
            <a:pPr algn="r"/>
            <a:r>
              <a:rPr lang="en-US" sz="3200" dirty="0">
                <a:solidFill>
                  <a:schemeClr val="accent1">
                    <a:lumMod val="40000"/>
                    <a:lumOff val="60000"/>
                  </a:schemeClr>
                </a:solidFill>
              </a:rPr>
              <a:t>ROMANS 8:28-30</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32458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3674" y="1302327"/>
            <a:ext cx="9822873" cy="3089564"/>
          </a:xfrm>
        </p:spPr>
        <p:txBody>
          <a:bodyPr>
            <a:noAutofit/>
          </a:bodyPr>
          <a:lstStyle/>
          <a:p>
            <a:pPr algn="l"/>
            <a:endParaRPr lang="en-US" sz="6000" dirty="0">
              <a:solidFill>
                <a:schemeClr val="accent1">
                  <a:lumMod val="40000"/>
                  <a:lumOff val="60000"/>
                </a:schemeClr>
              </a:solidFill>
            </a:endParaRPr>
          </a:p>
          <a:p>
            <a:r>
              <a:rPr lang="en-US" sz="13800" dirty="0">
                <a:solidFill>
                  <a:schemeClr val="accent1">
                    <a:lumMod val="40000"/>
                    <a:lumOff val="60000"/>
                  </a:schemeClr>
                </a:solidFill>
              </a:rPr>
              <a:t>CALLED</a:t>
            </a:r>
            <a:endParaRPr lang="en-US" sz="44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1772477" y="2245303"/>
            <a:ext cx="9822873" cy="1472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6000" dirty="0">
                <a:solidFill>
                  <a:schemeClr val="accent1">
                    <a:lumMod val="40000"/>
                    <a:lumOff val="60000"/>
                  </a:schemeClr>
                </a:solidFill>
              </a:rPr>
              <a:t>All are</a:t>
            </a:r>
            <a:endParaRPr lang="en-US" sz="4400" dirty="0">
              <a:solidFill>
                <a:schemeClr val="accent1">
                  <a:lumMod val="40000"/>
                  <a:lumOff val="6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Title 7">
            <a:extLst>
              <a:ext uri="{FF2B5EF4-FFF2-40B4-BE49-F238E27FC236}">
                <a16:creationId xmlns:a16="http://schemas.microsoft.com/office/drawing/2014/main" id="{91192903-DB23-49A5-A084-5EDC9D559451}"/>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96973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3752" y="617235"/>
            <a:ext cx="10273064" cy="3823854"/>
          </a:xfrm>
        </p:spPr>
        <p:txBody>
          <a:bodyPr>
            <a:noAutofit/>
          </a:bodyPr>
          <a:lstStyle/>
          <a:p>
            <a:pPr algn="just"/>
            <a:r>
              <a:rPr lang="en-US" sz="7200" dirty="0">
                <a:solidFill>
                  <a:schemeClr val="accent1">
                    <a:lumMod val="40000"/>
                    <a:lumOff val="60000"/>
                  </a:schemeClr>
                </a:solidFill>
              </a:rPr>
              <a:t>God’s call to make DISCIPLES is universal to all believers, not just for those who work at church.</a:t>
            </a:r>
            <a:endParaRPr lang="en-US" sz="7200" b="1" dirty="0">
              <a:solidFill>
                <a:schemeClr val="accent1">
                  <a:lumMod val="40000"/>
                  <a:lumOff val="60000"/>
                </a:schemeClr>
              </a:solidFill>
            </a:endParaRPr>
          </a:p>
        </p:txBody>
      </p:sp>
    </p:spTree>
    <p:extLst>
      <p:ext uri="{BB962C8B-B14F-4D97-AF65-F5344CB8AC3E}">
        <p14:creationId xmlns:p14="http://schemas.microsoft.com/office/powerpoint/2010/main" val="188208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6143" y="145190"/>
            <a:ext cx="9822873" cy="3089564"/>
          </a:xfrm>
        </p:spPr>
        <p:txBody>
          <a:bodyPr>
            <a:noAutofit/>
          </a:bodyPr>
          <a:lstStyle/>
          <a:p>
            <a:pPr algn="l"/>
            <a:r>
              <a:rPr lang="en-US" sz="6000" dirty="0">
                <a:solidFill>
                  <a:schemeClr val="accent1">
                    <a:lumMod val="40000"/>
                    <a:lumOff val="60000"/>
                  </a:schemeClr>
                </a:solidFill>
              </a:rPr>
              <a:t> </a:t>
            </a:r>
          </a:p>
          <a:p>
            <a:r>
              <a:rPr lang="en-US" sz="16600" dirty="0">
                <a:solidFill>
                  <a:schemeClr val="accent1">
                    <a:lumMod val="40000"/>
                    <a:lumOff val="60000"/>
                  </a:schemeClr>
                </a:solidFill>
              </a:rPr>
              <a:t>VOCARE</a:t>
            </a:r>
            <a:endParaRPr lang="en-US" sz="4800" dirty="0">
              <a:solidFill>
                <a:schemeClr val="accent1">
                  <a:lumMod val="40000"/>
                  <a:lumOff val="60000"/>
                </a:schemeClr>
              </a:solidFill>
            </a:endParaRPr>
          </a:p>
        </p:txBody>
      </p:sp>
      <p:sp>
        <p:nvSpPr>
          <p:cNvPr id="7" name="Subtitle 2"/>
          <p:cNvSpPr txBox="1">
            <a:spLocks/>
          </p:cNvSpPr>
          <p:nvPr/>
        </p:nvSpPr>
        <p:spPr>
          <a:xfrm>
            <a:off x="1342984" y="1689972"/>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41929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6143" y="145190"/>
            <a:ext cx="9822873" cy="3089564"/>
          </a:xfrm>
        </p:spPr>
        <p:txBody>
          <a:bodyPr>
            <a:noAutofit/>
          </a:bodyPr>
          <a:lstStyle/>
          <a:p>
            <a:pPr algn="l"/>
            <a:r>
              <a:rPr lang="en-US" sz="6000" dirty="0">
                <a:solidFill>
                  <a:schemeClr val="accent1">
                    <a:lumMod val="40000"/>
                    <a:lumOff val="60000"/>
                  </a:schemeClr>
                </a:solidFill>
              </a:rPr>
              <a:t> </a:t>
            </a:r>
          </a:p>
          <a:p>
            <a:r>
              <a:rPr lang="en-US" sz="16600" dirty="0">
                <a:solidFill>
                  <a:schemeClr val="accent1">
                    <a:lumMod val="40000"/>
                    <a:lumOff val="60000"/>
                  </a:schemeClr>
                </a:solidFill>
              </a:rPr>
              <a:t>VOCARE</a:t>
            </a:r>
            <a:endParaRPr lang="en-US" sz="4800" dirty="0">
              <a:solidFill>
                <a:schemeClr val="accent1">
                  <a:lumMod val="40000"/>
                  <a:lumOff val="60000"/>
                </a:schemeClr>
              </a:solidFill>
            </a:endParaRPr>
          </a:p>
        </p:txBody>
      </p:sp>
      <p:sp>
        <p:nvSpPr>
          <p:cNvPr id="7" name="Subtitle 2"/>
          <p:cNvSpPr txBox="1">
            <a:spLocks/>
          </p:cNvSpPr>
          <p:nvPr/>
        </p:nvSpPr>
        <p:spPr>
          <a:xfrm>
            <a:off x="1342984" y="1689972"/>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342984" y="1337546"/>
            <a:ext cx="2357137"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6000" dirty="0">
                <a:solidFill>
                  <a:schemeClr val="accent1">
                    <a:lumMod val="40000"/>
                    <a:lumOff val="60000"/>
                  </a:schemeClr>
                </a:solidFill>
              </a:rPr>
              <a:t>calling</a:t>
            </a:r>
            <a:endParaRPr lang="en-US" sz="4400" dirty="0">
              <a:solidFill>
                <a:schemeClr val="accent1">
                  <a:lumMod val="40000"/>
                  <a:lumOff val="60000"/>
                </a:schemeClr>
              </a:solidFill>
            </a:endParaRPr>
          </a:p>
        </p:txBody>
      </p:sp>
    </p:spTree>
    <p:extLst>
      <p:ext uri="{BB962C8B-B14F-4D97-AF65-F5344CB8AC3E}">
        <p14:creationId xmlns:p14="http://schemas.microsoft.com/office/powerpoint/2010/main" val="293227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6143" y="145190"/>
            <a:ext cx="9822873" cy="3089564"/>
          </a:xfrm>
        </p:spPr>
        <p:txBody>
          <a:bodyPr>
            <a:noAutofit/>
          </a:bodyPr>
          <a:lstStyle/>
          <a:p>
            <a:pPr algn="l"/>
            <a:r>
              <a:rPr lang="en-US" sz="6000" dirty="0">
                <a:solidFill>
                  <a:schemeClr val="accent1">
                    <a:lumMod val="40000"/>
                    <a:lumOff val="60000"/>
                  </a:schemeClr>
                </a:solidFill>
              </a:rPr>
              <a:t> </a:t>
            </a:r>
          </a:p>
          <a:p>
            <a:r>
              <a:rPr lang="en-US" sz="16600" dirty="0">
                <a:solidFill>
                  <a:schemeClr val="accent1">
                    <a:lumMod val="40000"/>
                    <a:lumOff val="60000"/>
                  </a:schemeClr>
                </a:solidFill>
              </a:rPr>
              <a:t>VOCARE</a:t>
            </a:r>
            <a:endParaRPr lang="en-US" sz="4800" dirty="0">
              <a:solidFill>
                <a:schemeClr val="accent1">
                  <a:lumMod val="40000"/>
                  <a:lumOff val="60000"/>
                </a:schemeClr>
              </a:solidFill>
            </a:endParaRPr>
          </a:p>
        </p:txBody>
      </p:sp>
      <p:sp>
        <p:nvSpPr>
          <p:cNvPr id="7" name="Subtitle 2"/>
          <p:cNvSpPr txBox="1">
            <a:spLocks/>
          </p:cNvSpPr>
          <p:nvPr/>
        </p:nvSpPr>
        <p:spPr>
          <a:xfrm>
            <a:off x="1342984" y="1689972"/>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7519849" y="3587180"/>
            <a:ext cx="3239136" cy="1472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6000" dirty="0">
                <a:solidFill>
                  <a:schemeClr val="accent1">
                    <a:lumMod val="40000"/>
                    <a:lumOff val="60000"/>
                  </a:schemeClr>
                </a:solidFill>
              </a:rPr>
              <a:t>vocation</a:t>
            </a:r>
            <a:endParaRPr lang="en-US" sz="4400" dirty="0">
              <a:solidFill>
                <a:schemeClr val="accent1">
                  <a:lumMod val="40000"/>
                  <a:lumOff val="60000"/>
                </a:schemeClr>
              </a:solidFill>
            </a:endParaRPr>
          </a:p>
        </p:txBody>
      </p:sp>
      <p:sp>
        <p:nvSpPr>
          <p:cNvPr id="6" name="Subtitle 2"/>
          <p:cNvSpPr txBox="1">
            <a:spLocks/>
          </p:cNvSpPr>
          <p:nvPr/>
        </p:nvSpPr>
        <p:spPr>
          <a:xfrm>
            <a:off x="1342984" y="1337546"/>
            <a:ext cx="2357137"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6000" dirty="0">
                <a:solidFill>
                  <a:schemeClr val="accent1">
                    <a:lumMod val="40000"/>
                    <a:lumOff val="60000"/>
                  </a:schemeClr>
                </a:solidFill>
              </a:rPr>
              <a:t>calling</a:t>
            </a:r>
            <a:endParaRPr lang="en-US" sz="4400" dirty="0">
              <a:solidFill>
                <a:schemeClr val="accent1">
                  <a:lumMod val="40000"/>
                  <a:lumOff val="60000"/>
                </a:schemeClr>
              </a:solidFill>
            </a:endParaRPr>
          </a:p>
        </p:txBody>
      </p:sp>
    </p:spTree>
    <p:extLst>
      <p:ext uri="{BB962C8B-B14F-4D97-AF65-F5344CB8AC3E}">
        <p14:creationId xmlns:p14="http://schemas.microsoft.com/office/powerpoint/2010/main" val="350805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23" y="3554963"/>
            <a:ext cx="11709354" cy="1576873"/>
          </a:xfrm>
        </p:spPr>
        <p:txBody>
          <a:bodyPr>
            <a:noAutofit/>
          </a:bodyPr>
          <a:lstStyle/>
          <a:p>
            <a:pPr algn="l"/>
            <a:r>
              <a:rPr lang="en-US" sz="13800" b="1" i="1" dirty="0">
                <a:solidFill>
                  <a:schemeClr val="accent1">
                    <a:lumMod val="60000"/>
                    <a:lumOff val="40000"/>
                  </a:schemeClr>
                </a:solidFill>
                <a:latin typeface="Arial Narrow" panose="020B0606020202030204" pitchFamily="34" charset="0"/>
                <a:cs typeface="Arial" panose="020B0604020202020204" pitchFamily="34" charset="0"/>
              </a:rPr>
              <a:t>In the beginning…</a:t>
            </a:r>
          </a:p>
        </p:txBody>
      </p:sp>
    </p:spTree>
    <p:extLst>
      <p:ext uri="{BB962C8B-B14F-4D97-AF65-F5344CB8AC3E}">
        <p14:creationId xmlns:p14="http://schemas.microsoft.com/office/powerpoint/2010/main" val="411424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1689972"/>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540551" y="1010975"/>
            <a:ext cx="10413587"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6000" dirty="0">
                <a:solidFill>
                  <a:schemeClr val="accent1">
                    <a:lumMod val="40000"/>
                    <a:lumOff val="60000"/>
                  </a:schemeClr>
                </a:solidFill>
              </a:rPr>
              <a:t>Vocation is just what we do for</a:t>
            </a:r>
          </a:p>
          <a:p>
            <a:pPr algn="r"/>
            <a:r>
              <a:rPr lang="en-US" sz="23900" dirty="0">
                <a:solidFill>
                  <a:schemeClr val="accent1">
                    <a:lumMod val="40000"/>
                    <a:lumOff val="60000"/>
                  </a:schemeClr>
                </a:solidFill>
              </a:rPr>
              <a:t>WORK</a:t>
            </a:r>
            <a:endParaRPr lang="en-US" sz="4400" dirty="0">
              <a:solidFill>
                <a:schemeClr val="accent1">
                  <a:lumMod val="40000"/>
                  <a:lumOff val="60000"/>
                </a:schemeClr>
              </a:solidFill>
            </a:endParaRPr>
          </a:p>
        </p:txBody>
      </p:sp>
    </p:spTree>
    <p:extLst>
      <p:ext uri="{BB962C8B-B14F-4D97-AF65-F5344CB8AC3E}">
        <p14:creationId xmlns:p14="http://schemas.microsoft.com/office/powerpoint/2010/main" val="27285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987854" y="1643306"/>
            <a:ext cx="9822873" cy="477134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4800" dirty="0">
                <a:solidFill>
                  <a:schemeClr val="accent1">
                    <a:lumMod val="40000"/>
                    <a:lumOff val="60000"/>
                  </a:schemeClr>
                </a:solidFill>
              </a:rPr>
              <a:t>And whatever you do, do it heartily, as to the Lord and not to men,  knowing that from the Lord you will receive the reward of the inheritance; for you serve the Lord Christ.</a:t>
            </a:r>
          </a:p>
          <a:p>
            <a:pPr algn="r"/>
            <a:r>
              <a:rPr lang="en-US" sz="4800" dirty="0">
                <a:solidFill>
                  <a:schemeClr val="accent1">
                    <a:lumMod val="40000"/>
                    <a:lumOff val="60000"/>
                  </a:schemeClr>
                </a:solidFill>
              </a:rPr>
              <a:t>Colossians 3:23-24</a:t>
            </a:r>
            <a:endParaRPr lang="en-US" sz="3600" dirty="0">
              <a:solidFill>
                <a:schemeClr val="accent1">
                  <a:lumMod val="40000"/>
                  <a:lumOff val="60000"/>
                </a:schemeClr>
              </a:solidFill>
            </a:endParaRPr>
          </a:p>
        </p:txBody>
      </p:sp>
    </p:spTree>
    <p:extLst>
      <p:ext uri="{BB962C8B-B14F-4D97-AF65-F5344CB8AC3E}">
        <p14:creationId xmlns:p14="http://schemas.microsoft.com/office/powerpoint/2010/main" val="420289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339436"/>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1500" dirty="0">
                <a:solidFill>
                  <a:schemeClr val="accent1">
                    <a:lumMod val="40000"/>
                    <a:lumOff val="60000"/>
                  </a:schemeClr>
                </a:solidFill>
              </a:rPr>
              <a:t>EXCELLENCE</a:t>
            </a:r>
            <a:endParaRPr lang="en-US" sz="4000" dirty="0">
              <a:solidFill>
                <a:schemeClr val="accent1">
                  <a:lumMod val="40000"/>
                  <a:lumOff val="60000"/>
                </a:schemeClr>
              </a:solidFill>
            </a:endParaRPr>
          </a:p>
        </p:txBody>
      </p:sp>
    </p:spTree>
    <p:extLst>
      <p:ext uri="{BB962C8B-B14F-4D97-AF65-F5344CB8AC3E}">
        <p14:creationId xmlns:p14="http://schemas.microsoft.com/office/powerpoint/2010/main" val="109819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339436"/>
            <a:ext cx="10786909" cy="1905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1500" dirty="0">
                <a:solidFill>
                  <a:schemeClr val="accent1">
                    <a:lumMod val="40000"/>
                    <a:lumOff val="60000"/>
                  </a:schemeClr>
                </a:solidFill>
              </a:rPr>
              <a:t>EXCELLENCE</a:t>
            </a:r>
            <a:endParaRPr lang="en-US" sz="4000" dirty="0">
              <a:solidFill>
                <a:schemeClr val="accent1">
                  <a:lumMod val="40000"/>
                  <a:lumOff val="60000"/>
                </a:schemeClr>
              </a:solidFill>
            </a:endParaRPr>
          </a:p>
        </p:txBody>
      </p:sp>
      <p:sp>
        <p:nvSpPr>
          <p:cNvPr id="5" name="Subtitle 2">
            <a:extLst>
              <a:ext uri="{FF2B5EF4-FFF2-40B4-BE49-F238E27FC236}">
                <a16:creationId xmlns:a16="http://schemas.microsoft.com/office/drawing/2014/main" id="{C0B7FC70-07CF-4B4F-9B55-702E3E391F70}"/>
              </a:ext>
            </a:extLst>
          </p:cNvPr>
          <p:cNvSpPr txBox="1">
            <a:spLocks/>
          </p:cNvSpPr>
          <p:nvPr/>
        </p:nvSpPr>
        <p:spPr>
          <a:xfrm>
            <a:off x="847564" y="2235708"/>
            <a:ext cx="11020975" cy="1905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3200" dirty="0">
                <a:solidFill>
                  <a:schemeClr val="accent1">
                    <a:lumMod val="40000"/>
                    <a:lumOff val="60000"/>
                  </a:schemeClr>
                </a:solidFill>
              </a:rPr>
              <a:t>INFLUENCE</a:t>
            </a:r>
          </a:p>
        </p:txBody>
      </p:sp>
    </p:spTree>
    <p:extLst>
      <p:ext uri="{BB962C8B-B14F-4D97-AF65-F5344CB8AC3E}">
        <p14:creationId xmlns:p14="http://schemas.microsoft.com/office/powerpoint/2010/main" val="275727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339436"/>
            <a:ext cx="10786909" cy="1905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1500" dirty="0">
                <a:solidFill>
                  <a:schemeClr val="accent1">
                    <a:lumMod val="40000"/>
                    <a:lumOff val="60000"/>
                  </a:schemeClr>
                </a:solidFill>
              </a:rPr>
              <a:t>EXCELLENCE</a:t>
            </a:r>
            <a:endParaRPr lang="en-US" sz="4000" dirty="0">
              <a:solidFill>
                <a:schemeClr val="accent1">
                  <a:lumMod val="40000"/>
                  <a:lumOff val="60000"/>
                </a:schemeClr>
              </a:solidFill>
            </a:endParaRPr>
          </a:p>
        </p:txBody>
      </p:sp>
      <p:sp>
        <p:nvSpPr>
          <p:cNvPr id="5" name="Subtitle 2">
            <a:extLst>
              <a:ext uri="{FF2B5EF4-FFF2-40B4-BE49-F238E27FC236}">
                <a16:creationId xmlns:a16="http://schemas.microsoft.com/office/drawing/2014/main" id="{C0B7FC70-07CF-4B4F-9B55-702E3E391F70}"/>
              </a:ext>
            </a:extLst>
          </p:cNvPr>
          <p:cNvSpPr txBox="1">
            <a:spLocks/>
          </p:cNvSpPr>
          <p:nvPr/>
        </p:nvSpPr>
        <p:spPr>
          <a:xfrm>
            <a:off x="847564" y="2235708"/>
            <a:ext cx="11020975" cy="1905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3200" dirty="0">
                <a:solidFill>
                  <a:schemeClr val="accent1">
                    <a:lumMod val="40000"/>
                    <a:lumOff val="60000"/>
                  </a:schemeClr>
                </a:solidFill>
              </a:rPr>
              <a:t>INFLUENCE</a:t>
            </a:r>
          </a:p>
        </p:txBody>
      </p:sp>
      <p:sp>
        <p:nvSpPr>
          <p:cNvPr id="9" name="Subtitle 2">
            <a:extLst>
              <a:ext uri="{FF2B5EF4-FFF2-40B4-BE49-F238E27FC236}">
                <a16:creationId xmlns:a16="http://schemas.microsoft.com/office/drawing/2014/main" id="{0465EC3D-DD4B-4CC7-B8BB-A4A8B4E82966}"/>
              </a:ext>
            </a:extLst>
          </p:cNvPr>
          <p:cNvSpPr txBox="1">
            <a:spLocks/>
          </p:cNvSpPr>
          <p:nvPr/>
        </p:nvSpPr>
        <p:spPr>
          <a:xfrm>
            <a:off x="847564" y="4365246"/>
            <a:ext cx="11020975" cy="1905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8100" dirty="0">
                <a:solidFill>
                  <a:schemeClr val="accent1">
                    <a:lumMod val="40000"/>
                    <a:lumOff val="60000"/>
                  </a:schemeClr>
                </a:solidFill>
              </a:rPr>
              <a:t>CHANGE CULTURE</a:t>
            </a:r>
          </a:p>
        </p:txBody>
      </p:sp>
    </p:spTree>
    <p:extLst>
      <p:ext uri="{BB962C8B-B14F-4D97-AF65-F5344CB8AC3E}">
        <p14:creationId xmlns:p14="http://schemas.microsoft.com/office/powerpoint/2010/main" val="243458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545" y="2028277"/>
            <a:ext cx="10786909" cy="3089564"/>
          </a:xfrm>
        </p:spPr>
        <p:txBody>
          <a:bodyPr>
            <a:noAutofit/>
          </a:bodyPr>
          <a:lstStyle/>
          <a:p>
            <a:r>
              <a:rPr lang="en-US" sz="16600" dirty="0">
                <a:solidFill>
                  <a:schemeClr val="accent1">
                    <a:lumMod val="40000"/>
                    <a:lumOff val="60000"/>
                  </a:schemeClr>
                </a:solidFill>
              </a:rPr>
              <a:t>CALLING</a:t>
            </a:r>
            <a:endParaRPr lang="en-US" sz="48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1772477" y="4238624"/>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4400" dirty="0">
              <a:solidFill>
                <a:schemeClr val="accent1">
                  <a:lumMod val="40000"/>
                  <a:lumOff val="60000"/>
                </a:schemeClr>
              </a:solidFill>
            </a:endParaRP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339436"/>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6600" dirty="0">
                <a:solidFill>
                  <a:schemeClr val="accent1">
                    <a:lumMod val="40000"/>
                    <a:lumOff val="60000"/>
                  </a:schemeClr>
                </a:solidFill>
              </a:rPr>
              <a:t>WORK</a:t>
            </a:r>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361218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1495" y="509093"/>
            <a:ext cx="9822873" cy="3089564"/>
          </a:xfrm>
        </p:spPr>
        <p:txBody>
          <a:bodyPr>
            <a:noAutofit/>
          </a:bodyPr>
          <a:lstStyle/>
          <a:p>
            <a:pPr algn="l"/>
            <a:endParaRPr lang="en-US" sz="6000" dirty="0">
              <a:solidFill>
                <a:schemeClr val="accent1">
                  <a:lumMod val="40000"/>
                  <a:lumOff val="60000"/>
                </a:schemeClr>
              </a:solidFill>
            </a:endParaRPr>
          </a:p>
          <a:p>
            <a:r>
              <a:rPr lang="en-US" sz="16600" dirty="0">
                <a:solidFill>
                  <a:schemeClr val="accent1">
                    <a:lumMod val="40000"/>
                    <a:lumOff val="60000"/>
                  </a:schemeClr>
                </a:solidFill>
              </a:rPr>
              <a:t>AVODAH</a:t>
            </a:r>
            <a:endParaRPr lang="en-US" sz="4800" dirty="0">
              <a:solidFill>
                <a:schemeClr val="accent1">
                  <a:lumMod val="40000"/>
                  <a:lumOff val="60000"/>
                </a:schemeClr>
              </a:solidFill>
            </a:endParaRPr>
          </a:p>
        </p:txBody>
      </p:sp>
      <p:sp>
        <p:nvSpPr>
          <p:cNvPr id="7" name="Subtitle 2"/>
          <p:cNvSpPr txBox="1">
            <a:spLocks/>
          </p:cNvSpPr>
          <p:nvPr/>
        </p:nvSpPr>
        <p:spPr>
          <a:xfrm>
            <a:off x="1268336" y="2053875"/>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325615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1495" y="509093"/>
            <a:ext cx="9822873" cy="3089564"/>
          </a:xfrm>
        </p:spPr>
        <p:txBody>
          <a:bodyPr>
            <a:noAutofit/>
          </a:bodyPr>
          <a:lstStyle/>
          <a:p>
            <a:pPr algn="l"/>
            <a:endParaRPr lang="en-US" sz="6000" dirty="0">
              <a:solidFill>
                <a:schemeClr val="accent1">
                  <a:lumMod val="40000"/>
                  <a:lumOff val="60000"/>
                </a:schemeClr>
              </a:solidFill>
            </a:endParaRPr>
          </a:p>
          <a:p>
            <a:r>
              <a:rPr lang="en-US" sz="16600" dirty="0">
                <a:solidFill>
                  <a:schemeClr val="accent1">
                    <a:lumMod val="40000"/>
                    <a:lumOff val="60000"/>
                  </a:schemeClr>
                </a:solidFill>
              </a:rPr>
              <a:t>AVODAH</a:t>
            </a:r>
            <a:endParaRPr lang="en-US" sz="4800" dirty="0">
              <a:solidFill>
                <a:schemeClr val="accent1">
                  <a:lumMod val="40000"/>
                  <a:lumOff val="60000"/>
                </a:schemeClr>
              </a:solidFill>
            </a:endParaRPr>
          </a:p>
        </p:txBody>
      </p:sp>
      <p:sp>
        <p:nvSpPr>
          <p:cNvPr id="7" name="Subtitle 2"/>
          <p:cNvSpPr txBox="1">
            <a:spLocks/>
          </p:cNvSpPr>
          <p:nvPr/>
        </p:nvSpPr>
        <p:spPr>
          <a:xfrm>
            <a:off x="1268336" y="2053875"/>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6" name="Subtitle 2"/>
          <p:cNvSpPr txBox="1">
            <a:spLocks/>
          </p:cNvSpPr>
          <p:nvPr/>
        </p:nvSpPr>
        <p:spPr>
          <a:xfrm>
            <a:off x="2957461" y="1364426"/>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7200" dirty="0">
                <a:solidFill>
                  <a:schemeClr val="accent1">
                    <a:lumMod val="40000"/>
                    <a:lumOff val="60000"/>
                  </a:schemeClr>
                </a:solidFill>
              </a:rPr>
              <a:t>work</a:t>
            </a:r>
            <a:endParaRPr lang="en-US" sz="4400" dirty="0">
              <a:solidFill>
                <a:schemeClr val="accent1">
                  <a:lumMod val="40000"/>
                  <a:lumOff val="60000"/>
                </a:schemeClr>
              </a:solidFill>
            </a:endParaRPr>
          </a:p>
        </p:txBody>
      </p:sp>
    </p:spTree>
    <p:extLst>
      <p:ext uri="{BB962C8B-B14F-4D97-AF65-F5344CB8AC3E}">
        <p14:creationId xmlns:p14="http://schemas.microsoft.com/office/powerpoint/2010/main" val="22527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1495" y="509093"/>
            <a:ext cx="9822873" cy="3089564"/>
          </a:xfrm>
        </p:spPr>
        <p:txBody>
          <a:bodyPr>
            <a:noAutofit/>
          </a:bodyPr>
          <a:lstStyle/>
          <a:p>
            <a:pPr algn="l"/>
            <a:endParaRPr lang="en-US" sz="6000" dirty="0">
              <a:solidFill>
                <a:schemeClr val="accent1">
                  <a:lumMod val="40000"/>
                  <a:lumOff val="60000"/>
                </a:schemeClr>
              </a:solidFill>
            </a:endParaRPr>
          </a:p>
          <a:p>
            <a:r>
              <a:rPr lang="en-US" sz="16600" dirty="0">
                <a:solidFill>
                  <a:schemeClr val="accent1">
                    <a:lumMod val="40000"/>
                    <a:lumOff val="60000"/>
                  </a:schemeClr>
                </a:solidFill>
              </a:rPr>
              <a:t>AVODAH</a:t>
            </a:r>
            <a:endParaRPr lang="en-US" sz="4800" dirty="0">
              <a:solidFill>
                <a:schemeClr val="accent1">
                  <a:lumMod val="40000"/>
                  <a:lumOff val="60000"/>
                </a:schemeClr>
              </a:solidFill>
            </a:endParaRPr>
          </a:p>
        </p:txBody>
      </p:sp>
      <p:sp>
        <p:nvSpPr>
          <p:cNvPr id="7" name="Subtitle 2"/>
          <p:cNvSpPr txBox="1">
            <a:spLocks/>
          </p:cNvSpPr>
          <p:nvPr/>
        </p:nvSpPr>
        <p:spPr>
          <a:xfrm>
            <a:off x="1268336" y="2053875"/>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5" name="Subtitle 2"/>
          <p:cNvSpPr txBox="1">
            <a:spLocks/>
          </p:cNvSpPr>
          <p:nvPr/>
        </p:nvSpPr>
        <p:spPr>
          <a:xfrm>
            <a:off x="1184563" y="4028961"/>
            <a:ext cx="9822873" cy="14720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7200" dirty="0">
                <a:solidFill>
                  <a:schemeClr val="accent1">
                    <a:lumMod val="40000"/>
                    <a:lumOff val="60000"/>
                  </a:schemeClr>
                </a:solidFill>
              </a:rPr>
              <a:t>worship</a:t>
            </a:r>
            <a:endParaRPr lang="en-US" sz="5400" dirty="0">
              <a:solidFill>
                <a:schemeClr val="accent1">
                  <a:lumMod val="40000"/>
                  <a:lumOff val="60000"/>
                </a:schemeClr>
              </a:solidFill>
            </a:endParaRPr>
          </a:p>
        </p:txBody>
      </p:sp>
      <p:sp>
        <p:nvSpPr>
          <p:cNvPr id="6" name="Subtitle 2"/>
          <p:cNvSpPr txBox="1">
            <a:spLocks/>
          </p:cNvSpPr>
          <p:nvPr/>
        </p:nvSpPr>
        <p:spPr>
          <a:xfrm>
            <a:off x="3060099" y="1280565"/>
            <a:ext cx="7523923" cy="120361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7200" dirty="0">
                <a:solidFill>
                  <a:schemeClr val="accent1">
                    <a:lumMod val="40000"/>
                    <a:lumOff val="60000"/>
                  </a:schemeClr>
                </a:solidFill>
              </a:rPr>
              <a:t>work</a:t>
            </a:r>
            <a:endParaRPr lang="en-US" sz="5400" dirty="0">
              <a:solidFill>
                <a:schemeClr val="accent1">
                  <a:lumMod val="40000"/>
                  <a:lumOff val="60000"/>
                </a:schemeClr>
              </a:solidFill>
            </a:endParaRPr>
          </a:p>
        </p:txBody>
      </p:sp>
    </p:spTree>
    <p:extLst>
      <p:ext uri="{BB962C8B-B14F-4D97-AF65-F5344CB8AC3E}">
        <p14:creationId xmlns:p14="http://schemas.microsoft.com/office/powerpoint/2010/main" val="349296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545" y="1944298"/>
            <a:ext cx="10786909" cy="3089564"/>
          </a:xfrm>
        </p:spPr>
        <p:txBody>
          <a:bodyPr>
            <a:noAutofit/>
          </a:bodyPr>
          <a:lstStyle/>
          <a:p>
            <a:r>
              <a:rPr lang="en-US" sz="16600" dirty="0">
                <a:solidFill>
                  <a:schemeClr val="accent1">
                    <a:lumMod val="40000"/>
                    <a:lumOff val="60000"/>
                  </a:schemeClr>
                </a:solidFill>
              </a:rPr>
              <a:t>CALLING</a:t>
            </a: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847565" y="255457"/>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6600" dirty="0">
                <a:solidFill>
                  <a:schemeClr val="accent1">
                    <a:lumMod val="40000"/>
                    <a:lumOff val="60000"/>
                  </a:schemeClr>
                </a:solidFill>
              </a:rPr>
              <a:t>WORK</a:t>
            </a:r>
            <a:endParaRPr lang="en-US" sz="4800" dirty="0">
              <a:solidFill>
                <a:schemeClr val="accent1">
                  <a:lumMod val="40000"/>
                  <a:lumOff val="60000"/>
                </a:schemeClr>
              </a:solidFill>
            </a:endParaRPr>
          </a:p>
        </p:txBody>
      </p:sp>
      <p:sp>
        <p:nvSpPr>
          <p:cNvPr id="9" name="Subtitle 2">
            <a:extLst>
              <a:ext uri="{FF2B5EF4-FFF2-40B4-BE49-F238E27FC236}">
                <a16:creationId xmlns:a16="http://schemas.microsoft.com/office/drawing/2014/main" id="{139D7722-E4C4-4048-B08A-0B679BC25016}"/>
              </a:ext>
            </a:extLst>
          </p:cNvPr>
          <p:cNvSpPr txBox="1">
            <a:spLocks/>
          </p:cNvSpPr>
          <p:nvPr/>
        </p:nvSpPr>
        <p:spPr>
          <a:xfrm>
            <a:off x="702544" y="3851563"/>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6600" dirty="0">
                <a:solidFill>
                  <a:schemeClr val="accent1">
                    <a:lumMod val="40000"/>
                    <a:lumOff val="60000"/>
                  </a:schemeClr>
                </a:solidFill>
              </a:rPr>
              <a:t>WORSHIP</a:t>
            </a:r>
          </a:p>
        </p:txBody>
      </p:sp>
    </p:spTree>
    <p:extLst>
      <p:ext uri="{BB962C8B-B14F-4D97-AF65-F5344CB8AC3E}">
        <p14:creationId xmlns:p14="http://schemas.microsoft.com/office/powerpoint/2010/main" val="408702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tar, object&#10;&#10;Description automatically generated">
            <a:extLst>
              <a:ext uri="{FF2B5EF4-FFF2-40B4-BE49-F238E27FC236}">
                <a16:creationId xmlns:a16="http://schemas.microsoft.com/office/drawing/2014/main" id="{F08DC939-9275-420E-94C4-840CD101B50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241323" y="3554963"/>
            <a:ext cx="11709354" cy="1576873"/>
          </a:xfrm>
        </p:spPr>
        <p:txBody>
          <a:bodyPr>
            <a:noAutofit/>
          </a:bodyPr>
          <a:lstStyle/>
          <a:p>
            <a:pPr algn="l"/>
            <a:r>
              <a:rPr lang="en-US" sz="13800" b="1" i="1" dirty="0">
                <a:solidFill>
                  <a:schemeClr val="tx1"/>
                </a:solidFill>
                <a:latin typeface="Arial Narrow" panose="020B0606020202030204" pitchFamily="34" charset="0"/>
                <a:cs typeface="Arial" panose="020B0604020202020204" pitchFamily="34" charset="0"/>
              </a:rPr>
              <a:t>In the beginning…</a:t>
            </a:r>
          </a:p>
        </p:txBody>
      </p:sp>
    </p:spTree>
    <p:extLst>
      <p:ext uri="{BB962C8B-B14F-4D97-AF65-F5344CB8AC3E}">
        <p14:creationId xmlns:p14="http://schemas.microsoft.com/office/powerpoint/2010/main" val="808223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10571019" cy="845127"/>
          </a:xfrm>
        </p:spPr>
        <p:txBody>
          <a:bodyPr>
            <a:noAutofit/>
          </a:bodyPr>
          <a:lstStyle/>
          <a:p>
            <a:pPr algn="l"/>
            <a:r>
              <a:rPr lang="en-US" sz="6600" b="1" dirty="0">
                <a:solidFill>
                  <a:schemeClr val="accent1">
                    <a:lumMod val="60000"/>
                    <a:lumOff val="40000"/>
                  </a:schemeClr>
                </a:solidFill>
                <a:latin typeface="Arial Narrow" panose="020B0606020202030204" pitchFamily="34" charset="0"/>
                <a:cs typeface="Arial" panose="020B0604020202020204" pitchFamily="34" charset="0"/>
              </a:rPr>
              <a:t>Why God chose work?</a:t>
            </a:r>
          </a:p>
        </p:txBody>
      </p:sp>
      <p:sp>
        <p:nvSpPr>
          <p:cNvPr id="3" name="Subtitle 2"/>
          <p:cNvSpPr>
            <a:spLocks noGrp="1"/>
          </p:cNvSpPr>
          <p:nvPr>
            <p:ph type="subTitle" idx="1"/>
          </p:nvPr>
        </p:nvSpPr>
        <p:spPr>
          <a:xfrm>
            <a:off x="401781" y="1473369"/>
            <a:ext cx="11250801" cy="4638182"/>
          </a:xfrm>
        </p:spPr>
        <p:txBody>
          <a:bodyPr>
            <a:noAutofit/>
          </a:bodyPr>
          <a:lstStyle/>
          <a:p>
            <a:pPr marL="457200" indent="-457200" algn="l"/>
            <a:r>
              <a:rPr lang="en-US" sz="7200" dirty="0">
                <a:solidFill>
                  <a:schemeClr val="accent1">
                    <a:lumMod val="40000"/>
                    <a:lumOff val="60000"/>
                  </a:schemeClr>
                </a:solidFill>
              </a:rPr>
              <a:t>Access   -     Relationship</a:t>
            </a:r>
          </a:p>
          <a:p>
            <a:pPr marL="3255963" indent="-3255963" algn="l"/>
            <a:r>
              <a:rPr lang="en-US" sz="7200" dirty="0">
                <a:solidFill>
                  <a:schemeClr val="accent1">
                    <a:lumMod val="40000"/>
                    <a:lumOff val="60000"/>
                  </a:schemeClr>
                </a:solidFill>
              </a:rPr>
              <a:t>Time       -       Proximity</a:t>
            </a:r>
          </a:p>
          <a:p>
            <a:pPr marL="3255963" indent="-3255963" algn="l"/>
            <a:r>
              <a:rPr lang="en-US" sz="7200" dirty="0">
                <a:solidFill>
                  <a:schemeClr val="accent1">
                    <a:lumMod val="40000"/>
                    <a:lumOff val="60000"/>
                  </a:schemeClr>
                </a:solidFill>
              </a:rPr>
              <a:t>Life Invades</a:t>
            </a:r>
          </a:p>
        </p:txBody>
      </p:sp>
    </p:spTree>
    <p:extLst>
      <p:ext uri="{BB962C8B-B14F-4D97-AF65-F5344CB8AC3E}">
        <p14:creationId xmlns:p14="http://schemas.microsoft.com/office/powerpoint/2010/main" val="53773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265" y="810896"/>
            <a:ext cx="11250801" cy="4638182"/>
          </a:xfrm>
        </p:spPr>
        <p:txBody>
          <a:bodyPr>
            <a:noAutofit/>
          </a:bodyPr>
          <a:lstStyle/>
          <a:p>
            <a:pPr marL="457200" indent="-457200" algn="l"/>
            <a:r>
              <a:rPr lang="en-US" sz="4400" dirty="0">
                <a:solidFill>
                  <a:schemeClr val="accent1">
                    <a:lumMod val="40000"/>
                    <a:lumOff val="60000"/>
                  </a:schemeClr>
                </a:solidFill>
              </a:rPr>
              <a:t>Per a study: </a:t>
            </a:r>
          </a:p>
          <a:p>
            <a:pPr marL="457200" indent="-457200" algn="l"/>
            <a:r>
              <a:rPr lang="en-US" sz="4400" b="1" dirty="0">
                <a:solidFill>
                  <a:schemeClr val="accent1">
                    <a:lumMod val="40000"/>
                    <a:lumOff val="60000"/>
                  </a:schemeClr>
                </a:solidFill>
              </a:rPr>
              <a:t>70% of people interviewed admitted to having a spiritual conversation in the last 24 hours at work.</a:t>
            </a:r>
          </a:p>
          <a:p>
            <a:pPr marL="457200" indent="-457200" algn="l"/>
            <a:endParaRPr lang="en-US" sz="4400" b="1" dirty="0">
              <a:solidFill>
                <a:schemeClr val="accent1">
                  <a:lumMod val="40000"/>
                  <a:lumOff val="60000"/>
                </a:schemeClr>
              </a:solidFill>
            </a:endParaRPr>
          </a:p>
          <a:p>
            <a:pPr marL="457200" indent="-457200" algn="l"/>
            <a:r>
              <a:rPr lang="en-US" sz="4400" i="1" dirty="0">
                <a:solidFill>
                  <a:schemeClr val="accent1">
                    <a:lumMod val="40000"/>
                    <a:lumOff val="60000"/>
                  </a:schemeClr>
                </a:solidFill>
              </a:rPr>
              <a:t>They are already talking about…</a:t>
            </a:r>
          </a:p>
        </p:txBody>
      </p:sp>
    </p:spTree>
    <p:extLst>
      <p:ext uri="{BB962C8B-B14F-4D97-AF65-F5344CB8AC3E}">
        <p14:creationId xmlns:p14="http://schemas.microsoft.com/office/powerpoint/2010/main" val="4259830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4393" y="3209731"/>
            <a:ext cx="10723419" cy="845127"/>
          </a:xfrm>
        </p:spPr>
        <p:txBody>
          <a:bodyPr>
            <a:noAutofit/>
          </a:bodyPr>
          <a:lstStyle/>
          <a:p>
            <a:pPr algn="l"/>
            <a:r>
              <a:rPr lang="en-US" sz="13800" b="1" i="1" dirty="0">
                <a:solidFill>
                  <a:schemeClr val="accent1">
                    <a:lumMod val="60000"/>
                    <a:lumOff val="40000"/>
                  </a:schemeClr>
                </a:solidFill>
                <a:latin typeface="Arial Narrow" panose="020B0606020202030204" pitchFamily="34" charset="0"/>
                <a:cs typeface="Arial" panose="020B0604020202020204" pitchFamily="34" charset="0"/>
              </a:rPr>
              <a:t>2</a:t>
            </a:r>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 </a:t>
            </a:r>
            <a:r>
              <a:rPr lang="en-US" sz="8800" b="1" i="1" dirty="0">
                <a:solidFill>
                  <a:schemeClr val="accent1">
                    <a:lumMod val="60000"/>
                    <a:lumOff val="40000"/>
                  </a:schemeClr>
                </a:solidFill>
                <a:latin typeface="Arial Narrow" panose="020B0606020202030204" pitchFamily="34" charset="0"/>
                <a:cs typeface="Arial" panose="020B0604020202020204" pitchFamily="34" charset="0"/>
              </a:rPr>
              <a:t>questions</a:t>
            </a:r>
            <a:endParaRPr lang="en-US" sz="6600" b="1" i="1" dirty="0">
              <a:solidFill>
                <a:schemeClr val="accent1">
                  <a:lumMod val="60000"/>
                  <a:lumOff val="4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29621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10723419" cy="845127"/>
          </a:xfrm>
        </p:spPr>
        <p:txBody>
          <a:bodyPr>
            <a:noAutofit/>
          </a:bodyPr>
          <a:lstStyle/>
          <a:p>
            <a:pPr algn="l"/>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Two questions</a:t>
            </a:r>
          </a:p>
        </p:txBody>
      </p:sp>
      <p:sp>
        <p:nvSpPr>
          <p:cNvPr id="3" name="Subtitle 2"/>
          <p:cNvSpPr>
            <a:spLocks noGrp="1"/>
          </p:cNvSpPr>
          <p:nvPr>
            <p:ph type="subTitle" idx="1"/>
          </p:nvPr>
        </p:nvSpPr>
        <p:spPr>
          <a:xfrm>
            <a:off x="1176728" y="2064327"/>
            <a:ext cx="10114728" cy="3823854"/>
          </a:xfrm>
        </p:spPr>
        <p:txBody>
          <a:bodyPr>
            <a:noAutofit/>
          </a:bodyPr>
          <a:lstStyle/>
          <a:p>
            <a:pPr algn="l"/>
            <a:r>
              <a:rPr lang="en-US" sz="4800" dirty="0">
                <a:solidFill>
                  <a:schemeClr val="accent1">
                    <a:lumMod val="40000"/>
                    <a:lumOff val="60000"/>
                  </a:schemeClr>
                </a:solidFill>
              </a:rPr>
              <a:t>Do you in your heart of hearts believe, really believe, that you and your place in life are every bit as HOLY as that of your pastor or any other leader in church?</a:t>
            </a:r>
          </a:p>
        </p:txBody>
      </p:sp>
      <p:sp>
        <p:nvSpPr>
          <p:cNvPr id="4" name="Title 1"/>
          <p:cNvSpPr txBox="1">
            <a:spLocks/>
          </p:cNvSpPr>
          <p:nvPr/>
        </p:nvSpPr>
        <p:spPr>
          <a:xfrm>
            <a:off x="401781" y="2883583"/>
            <a:ext cx="1011381" cy="845127"/>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500" b="1" i="1" dirty="0">
                <a:solidFill>
                  <a:schemeClr val="accent1">
                    <a:lumMod val="60000"/>
                    <a:lumOff val="40000"/>
                  </a:schemeClr>
                </a:solidFill>
                <a:latin typeface="Arial Narrow" panose="020B0606020202030204" pitchFamily="34" charset="0"/>
                <a:cs typeface="Arial" panose="020B0604020202020204" pitchFamily="34" charset="0"/>
              </a:rPr>
              <a:t>1</a:t>
            </a:r>
          </a:p>
        </p:txBody>
      </p:sp>
    </p:spTree>
    <p:extLst>
      <p:ext uri="{BB962C8B-B14F-4D97-AF65-F5344CB8AC3E}">
        <p14:creationId xmlns:p14="http://schemas.microsoft.com/office/powerpoint/2010/main" val="359322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10723419" cy="845127"/>
          </a:xfrm>
        </p:spPr>
        <p:txBody>
          <a:bodyPr>
            <a:noAutofit/>
          </a:bodyPr>
          <a:lstStyle/>
          <a:p>
            <a:pPr algn="l"/>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Two questions</a:t>
            </a:r>
          </a:p>
        </p:txBody>
      </p:sp>
      <p:sp>
        <p:nvSpPr>
          <p:cNvPr id="3" name="Subtitle 2"/>
          <p:cNvSpPr>
            <a:spLocks noGrp="1"/>
          </p:cNvSpPr>
          <p:nvPr>
            <p:ph type="subTitle" idx="1"/>
          </p:nvPr>
        </p:nvSpPr>
        <p:spPr>
          <a:xfrm>
            <a:off x="1176728" y="2064327"/>
            <a:ext cx="10114728" cy="3823854"/>
          </a:xfrm>
        </p:spPr>
        <p:txBody>
          <a:bodyPr>
            <a:noAutofit/>
          </a:bodyPr>
          <a:lstStyle/>
          <a:p>
            <a:pPr algn="l"/>
            <a:r>
              <a:rPr lang="en-US" sz="4800" dirty="0">
                <a:solidFill>
                  <a:schemeClr val="accent1">
                    <a:lumMod val="40000"/>
                    <a:lumOff val="60000"/>
                  </a:schemeClr>
                </a:solidFill>
              </a:rPr>
              <a:t>Deep down in the very CORE of your being, do you see yourself, and what you do for work (or school), just as important to GOD as what goes on in church?</a:t>
            </a:r>
          </a:p>
        </p:txBody>
      </p:sp>
      <p:sp>
        <p:nvSpPr>
          <p:cNvPr id="4" name="Title 1"/>
          <p:cNvSpPr txBox="1">
            <a:spLocks/>
          </p:cNvSpPr>
          <p:nvPr/>
        </p:nvSpPr>
        <p:spPr>
          <a:xfrm>
            <a:off x="401781" y="2883583"/>
            <a:ext cx="1011381" cy="845127"/>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1500" b="1" i="1" dirty="0">
                <a:solidFill>
                  <a:schemeClr val="accent1">
                    <a:lumMod val="60000"/>
                    <a:lumOff val="40000"/>
                  </a:schemeClr>
                </a:solidFill>
                <a:latin typeface="Arial Narrow" panose="020B0606020202030204" pitchFamily="34" charset="0"/>
                <a:cs typeface="Arial" panose="020B0604020202020204" pitchFamily="34" charset="0"/>
              </a:rPr>
              <a:t>2</a:t>
            </a:r>
          </a:p>
        </p:txBody>
      </p:sp>
    </p:spTree>
    <p:extLst>
      <p:ext uri="{BB962C8B-B14F-4D97-AF65-F5344CB8AC3E}">
        <p14:creationId xmlns:p14="http://schemas.microsoft.com/office/powerpoint/2010/main" val="397857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6130-B24E-430D-AD75-02900C8FFE43}"/>
              </a:ext>
            </a:extLst>
          </p:cNvPr>
          <p:cNvSpPr>
            <a:spLocks noGrp="1"/>
          </p:cNvSpPr>
          <p:nvPr>
            <p:ph type="ctrTitle"/>
          </p:nvPr>
        </p:nvSpPr>
        <p:spPr/>
        <p:txBody>
          <a:bodyPr/>
          <a:lstStyle/>
          <a:p>
            <a:endParaRPr lang="en-US"/>
          </a:p>
        </p:txBody>
      </p:sp>
      <p:pic>
        <p:nvPicPr>
          <p:cNvPr id="6" name="Picture 5" descr="A close up of a dirt field&#10;&#10;Description automatically generated">
            <a:extLst>
              <a:ext uri="{FF2B5EF4-FFF2-40B4-BE49-F238E27FC236}">
                <a16:creationId xmlns:a16="http://schemas.microsoft.com/office/drawing/2014/main" id="{BBD46B38-6DE1-42DB-A7F6-193C1733C62A}"/>
              </a:ext>
            </a:extLst>
          </p:cNvPr>
          <p:cNvPicPr>
            <a:picLocks noChangeAspect="1"/>
          </p:cNvPicPr>
          <p:nvPr/>
        </p:nvPicPr>
        <p:blipFill>
          <a:blip r:embed="rId2"/>
          <a:stretch>
            <a:fillRect/>
          </a:stretch>
        </p:blipFill>
        <p:spPr>
          <a:xfrm>
            <a:off x="132521" y="74543"/>
            <a:ext cx="11926957" cy="6708913"/>
          </a:xfrm>
          <a:prstGeom prst="rect">
            <a:avLst/>
          </a:prstGeom>
        </p:spPr>
      </p:pic>
    </p:spTree>
    <p:extLst>
      <p:ext uri="{BB962C8B-B14F-4D97-AF65-F5344CB8AC3E}">
        <p14:creationId xmlns:p14="http://schemas.microsoft.com/office/powerpoint/2010/main" val="94557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6130-B24E-430D-AD75-02900C8FFE43}"/>
              </a:ext>
            </a:extLst>
          </p:cNvPr>
          <p:cNvSpPr>
            <a:spLocks noGrp="1"/>
          </p:cNvSpPr>
          <p:nvPr>
            <p:ph type="ctrTitle"/>
          </p:nvPr>
        </p:nvSpPr>
        <p:spPr/>
        <p:txBody>
          <a:bodyPr/>
          <a:lstStyle/>
          <a:p>
            <a:endParaRPr lang="en-US"/>
          </a:p>
        </p:txBody>
      </p:sp>
      <p:pic>
        <p:nvPicPr>
          <p:cNvPr id="3" name="Picture 2" descr="A picture containing text, outdoor, sign, man&#10;&#10;Description automatically generated">
            <a:extLst>
              <a:ext uri="{FF2B5EF4-FFF2-40B4-BE49-F238E27FC236}">
                <a16:creationId xmlns:a16="http://schemas.microsoft.com/office/drawing/2014/main" id="{FD3038FC-2566-4CE5-8E18-10E04C6B2C59}"/>
              </a:ext>
            </a:extLst>
          </p:cNvPr>
          <p:cNvPicPr>
            <a:picLocks noChangeAspect="1"/>
          </p:cNvPicPr>
          <p:nvPr/>
        </p:nvPicPr>
        <p:blipFill>
          <a:blip r:embed="rId2"/>
          <a:stretch>
            <a:fillRect/>
          </a:stretch>
        </p:blipFill>
        <p:spPr>
          <a:xfrm>
            <a:off x="-1" y="-31955"/>
            <a:ext cx="9556955" cy="9556955"/>
          </a:xfrm>
          <a:prstGeom prst="rect">
            <a:avLst/>
          </a:prstGeom>
        </p:spPr>
      </p:pic>
    </p:spTree>
    <p:extLst>
      <p:ext uri="{BB962C8B-B14F-4D97-AF65-F5344CB8AC3E}">
        <p14:creationId xmlns:p14="http://schemas.microsoft.com/office/powerpoint/2010/main" val="185262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6130-B24E-430D-AD75-02900C8FFE43}"/>
              </a:ext>
            </a:extLst>
          </p:cNvPr>
          <p:cNvSpPr>
            <a:spLocks noGrp="1"/>
          </p:cNvSpPr>
          <p:nvPr>
            <p:ph type="ctrTitle"/>
          </p:nvPr>
        </p:nvSpPr>
        <p:spPr/>
        <p:txBody>
          <a:bodyPr/>
          <a:lstStyle/>
          <a:p>
            <a:endParaRPr lang="en-US"/>
          </a:p>
        </p:txBody>
      </p:sp>
      <p:pic>
        <p:nvPicPr>
          <p:cNvPr id="3" name="Picture 2" descr="A person sitting on a bench&#10;&#10;Description automatically generated">
            <a:extLst>
              <a:ext uri="{FF2B5EF4-FFF2-40B4-BE49-F238E27FC236}">
                <a16:creationId xmlns:a16="http://schemas.microsoft.com/office/drawing/2014/main" id="{8BA8A05A-F950-4402-8B1C-7671A7FCFC52}"/>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187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8190" y="338163"/>
            <a:ext cx="10114728" cy="3823854"/>
          </a:xfrm>
        </p:spPr>
        <p:txBody>
          <a:bodyPr>
            <a:noAutofit/>
          </a:bodyPr>
          <a:lstStyle/>
          <a:p>
            <a:pPr algn="l"/>
            <a:r>
              <a:rPr lang="en-US" sz="4800" dirty="0">
                <a:solidFill>
                  <a:schemeClr val="accent1">
                    <a:lumMod val="40000"/>
                    <a:lumOff val="60000"/>
                  </a:schemeClr>
                </a:solidFill>
              </a:rPr>
              <a:t>50 years ago he walked on the moon.</a:t>
            </a:r>
          </a:p>
          <a:p>
            <a:pPr algn="l"/>
            <a:endParaRPr lang="en-US" sz="4800" dirty="0">
              <a:solidFill>
                <a:schemeClr val="accent1">
                  <a:lumMod val="40000"/>
                  <a:lumOff val="60000"/>
                </a:schemeClr>
              </a:solidFill>
            </a:endParaRPr>
          </a:p>
          <a:p>
            <a:pPr algn="l"/>
            <a:r>
              <a:rPr lang="en-US" sz="4800" dirty="0">
                <a:solidFill>
                  <a:schemeClr val="accent1">
                    <a:lumMod val="40000"/>
                    <a:lumOff val="60000"/>
                  </a:schemeClr>
                </a:solidFill>
              </a:rPr>
              <a:t>Today he met the One who made the moon.</a:t>
            </a:r>
          </a:p>
          <a:p>
            <a:pPr algn="l"/>
            <a:endParaRPr lang="en-US" sz="4800" dirty="0">
              <a:solidFill>
                <a:schemeClr val="accent1">
                  <a:lumMod val="40000"/>
                  <a:lumOff val="60000"/>
                </a:schemeClr>
              </a:solidFill>
            </a:endParaRPr>
          </a:p>
          <a:p>
            <a:pPr algn="l"/>
            <a:endParaRPr lang="en-US" sz="4800" dirty="0">
              <a:solidFill>
                <a:schemeClr val="accent1">
                  <a:lumMod val="40000"/>
                  <a:lumOff val="60000"/>
                </a:schemeClr>
              </a:solidFill>
            </a:endParaRPr>
          </a:p>
          <a:p>
            <a:pPr algn="l"/>
            <a:r>
              <a:rPr lang="en-US" sz="4800" dirty="0">
                <a:solidFill>
                  <a:schemeClr val="accent1">
                    <a:lumMod val="40000"/>
                    <a:lumOff val="60000"/>
                  </a:schemeClr>
                </a:solidFill>
              </a:rPr>
              <a:t>What about your steps?</a:t>
            </a:r>
          </a:p>
        </p:txBody>
      </p:sp>
    </p:spTree>
    <p:extLst>
      <p:ext uri="{BB962C8B-B14F-4D97-AF65-F5344CB8AC3E}">
        <p14:creationId xmlns:p14="http://schemas.microsoft.com/office/powerpoint/2010/main" val="3688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A66DD68-24BF-472B-8EFD-1157EF406A52}"/>
              </a:ext>
            </a:extLst>
          </p:cNvPr>
          <p:cNvSpPr txBox="1">
            <a:spLocks/>
          </p:cNvSpPr>
          <p:nvPr/>
        </p:nvSpPr>
        <p:spPr>
          <a:xfrm>
            <a:off x="312395" y="599305"/>
            <a:ext cx="11567210"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8800" dirty="0">
                <a:solidFill>
                  <a:schemeClr val="accent1">
                    <a:lumMod val="40000"/>
                    <a:lumOff val="60000"/>
                  </a:schemeClr>
                </a:solidFill>
              </a:rPr>
              <a:t>EVERY STEP YOU TAKE GOD HAS CALLED YOU INTO WORK AS WORSHIP</a:t>
            </a:r>
          </a:p>
        </p:txBody>
      </p:sp>
    </p:spTree>
    <p:extLst>
      <p:ext uri="{BB962C8B-B14F-4D97-AF65-F5344CB8AC3E}">
        <p14:creationId xmlns:p14="http://schemas.microsoft.com/office/powerpoint/2010/main" val="168293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9342145" cy="845127"/>
          </a:xfrm>
        </p:spPr>
        <p:txBody>
          <a:bodyPr>
            <a:noAutofit/>
          </a:bodyPr>
          <a:lstStyle/>
          <a:p>
            <a:pPr algn="l"/>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In the beginning…</a:t>
            </a:r>
          </a:p>
        </p:txBody>
      </p:sp>
      <p:sp>
        <p:nvSpPr>
          <p:cNvPr id="3" name="Subtitle 2"/>
          <p:cNvSpPr>
            <a:spLocks noGrp="1"/>
          </p:cNvSpPr>
          <p:nvPr>
            <p:ph type="subTitle" idx="1"/>
          </p:nvPr>
        </p:nvSpPr>
        <p:spPr>
          <a:xfrm>
            <a:off x="885783" y="1319273"/>
            <a:ext cx="10073162" cy="2920218"/>
          </a:xfrm>
        </p:spPr>
        <p:txBody>
          <a:bodyPr>
            <a:noAutofit/>
          </a:bodyPr>
          <a:lstStyle/>
          <a:p>
            <a:pPr algn="l"/>
            <a:r>
              <a:rPr lang="en-US" sz="3200" dirty="0">
                <a:solidFill>
                  <a:schemeClr val="accent1">
                    <a:lumMod val="40000"/>
                    <a:lumOff val="60000"/>
                  </a:schemeClr>
                </a:solidFill>
              </a:rPr>
              <a:t>Then God blessed them, and God said to them, "Be fruitful and multiply; fill the earth and subdue it; have dominion over the fish of the sea, over the birds of the air, and over every living thing that moves on the earth." </a:t>
            </a:r>
          </a:p>
          <a:p>
            <a:pPr algn="l">
              <a:tabLst>
                <a:tab pos="9032875" algn="r"/>
              </a:tabLst>
            </a:pPr>
            <a:r>
              <a:rPr lang="en-US" sz="3200" dirty="0">
                <a:solidFill>
                  <a:schemeClr val="accent1">
                    <a:lumMod val="40000"/>
                    <a:lumOff val="60000"/>
                  </a:schemeClr>
                </a:solidFill>
              </a:rPr>
              <a:t>	Gen. 1:28</a:t>
            </a:r>
          </a:p>
        </p:txBody>
      </p:sp>
      <p:sp>
        <p:nvSpPr>
          <p:cNvPr id="5" name="Subtitle 2"/>
          <p:cNvSpPr txBox="1">
            <a:spLocks/>
          </p:cNvSpPr>
          <p:nvPr/>
        </p:nvSpPr>
        <p:spPr>
          <a:xfrm>
            <a:off x="885783" y="4408834"/>
            <a:ext cx="9796072" cy="141007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3200" dirty="0">
                <a:solidFill>
                  <a:schemeClr val="accent1">
                    <a:lumMod val="40000"/>
                    <a:lumOff val="60000"/>
                  </a:schemeClr>
                </a:solidFill>
              </a:rPr>
              <a:t>Then the Lord God took the man and put him in the garden of </a:t>
            </a:r>
            <a:r>
              <a:rPr lang="en-US" sz="3200" b="1" dirty="0">
                <a:solidFill>
                  <a:schemeClr val="accent1">
                    <a:lumMod val="40000"/>
                    <a:lumOff val="60000"/>
                  </a:schemeClr>
                </a:solidFill>
              </a:rPr>
              <a:t>Eden to tend and keep it</a:t>
            </a:r>
            <a:r>
              <a:rPr lang="en-US" sz="3200" dirty="0">
                <a:solidFill>
                  <a:schemeClr val="accent1">
                    <a:lumMod val="40000"/>
                    <a:lumOff val="60000"/>
                  </a:schemeClr>
                </a:solidFill>
              </a:rPr>
              <a:t>. 	</a:t>
            </a:r>
          </a:p>
          <a:p>
            <a:pPr algn="l"/>
            <a:r>
              <a:rPr lang="en-US" sz="3200" dirty="0">
                <a:solidFill>
                  <a:schemeClr val="accent1">
                    <a:lumMod val="40000"/>
                    <a:lumOff val="60000"/>
                  </a:schemeClr>
                </a:solidFill>
              </a:rPr>
              <a:t>																	Gen 2:15</a:t>
            </a:r>
          </a:p>
        </p:txBody>
      </p:sp>
    </p:spTree>
    <p:extLst>
      <p:ext uri="{BB962C8B-B14F-4D97-AF65-F5344CB8AC3E}">
        <p14:creationId xmlns:p14="http://schemas.microsoft.com/office/powerpoint/2010/main" val="107546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6130-B24E-430D-AD75-02900C8FFE4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24147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545" y="2529372"/>
            <a:ext cx="10786909" cy="3089564"/>
          </a:xfrm>
        </p:spPr>
        <p:txBody>
          <a:bodyPr>
            <a:noAutofit/>
          </a:bodyPr>
          <a:lstStyle/>
          <a:p>
            <a:pPr algn="l"/>
            <a:r>
              <a:rPr lang="en-US" sz="8200" dirty="0">
                <a:solidFill>
                  <a:schemeClr val="accent1">
                    <a:lumMod val="40000"/>
                    <a:lumOff val="60000"/>
                  </a:schemeClr>
                </a:solidFill>
              </a:rPr>
              <a:t>UNDER SUSPICION</a:t>
            </a:r>
          </a:p>
        </p:txBody>
      </p:sp>
      <p:sp>
        <p:nvSpPr>
          <p:cNvPr id="8" name="Subtitle 2">
            <a:extLst>
              <a:ext uri="{FF2B5EF4-FFF2-40B4-BE49-F238E27FC236}">
                <a16:creationId xmlns:a16="http://schemas.microsoft.com/office/drawing/2014/main" id="{BA66DD68-24BF-472B-8EFD-1157EF406A52}"/>
              </a:ext>
            </a:extLst>
          </p:cNvPr>
          <p:cNvSpPr txBox="1">
            <a:spLocks/>
          </p:cNvSpPr>
          <p:nvPr/>
        </p:nvSpPr>
        <p:spPr>
          <a:xfrm>
            <a:off x="702545" y="731319"/>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1000" dirty="0">
                <a:solidFill>
                  <a:schemeClr val="accent1">
                    <a:lumMod val="40000"/>
                    <a:lumOff val="60000"/>
                  </a:schemeClr>
                </a:solidFill>
              </a:rPr>
              <a:t>UNDERCOVER</a:t>
            </a:r>
          </a:p>
        </p:txBody>
      </p:sp>
      <p:sp>
        <p:nvSpPr>
          <p:cNvPr id="9" name="Subtitle 2">
            <a:extLst>
              <a:ext uri="{FF2B5EF4-FFF2-40B4-BE49-F238E27FC236}">
                <a16:creationId xmlns:a16="http://schemas.microsoft.com/office/drawing/2014/main" id="{139D7722-E4C4-4048-B08A-0B679BC25016}"/>
              </a:ext>
            </a:extLst>
          </p:cNvPr>
          <p:cNvSpPr txBox="1">
            <a:spLocks/>
          </p:cNvSpPr>
          <p:nvPr/>
        </p:nvSpPr>
        <p:spPr>
          <a:xfrm>
            <a:off x="557525" y="3904862"/>
            <a:ext cx="10786909" cy="308956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1500" dirty="0">
                <a:solidFill>
                  <a:schemeClr val="accent1">
                    <a:lumMod val="40000"/>
                    <a:lumOff val="60000"/>
                  </a:schemeClr>
                </a:solidFill>
              </a:rPr>
              <a:t>UNDENIABLE</a:t>
            </a:r>
          </a:p>
        </p:txBody>
      </p:sp>
    </p:spTree>
    <p:extLst>
      <p:ext uri="{BB962C8B-B14F-4D97-AF65-F5344CB8AC3E}">
        <p14:creationId xmlns:p14="http://schemas.microsoft.com/office/powerpoint/2010/main" val="599408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11263746" cy="845127"/>
          </a:xfrm>
        </p:spPr>
        <p:txBody>
          <a:bodyPr>
            <a:noAutofit/>
          </a:bodyPr>
          <a:lstStyle/>
          <a:p>
            <a:pPr algn="l"/>
            <a:r>
              <a:rPr lang="en-US" sz="4800" b="1" i="1" dirty="0">
                <a:solidFill>
                  <a:schemeClr val="accent1">
                    <a:lumMod val="60000"/>
                    <a:lumOff val="40000"/>
                  </a:schemeClr>
                </a:solidFill>
                <a:latin typeface="Arial Narrow" panose="020B0606020202030204" pitchFamily="34" charset="0"/>
                <a:cs typeface="Arial" panose="020B0604020202020204" pitchFamily="34" charset="0"/>
              </a:rPr>
              <a:t>What keeps us from discussing it?</a:t>
            </a:r>
          </a:p>
        </p:txBody>
      </p:sp>
      <p:sp>
        <p:nvSpPr>
          <p:cNvPr id="3" name="Subtitle 2"/>
          <p:cNvSpPr>
            <a:spLocks noGrp="1"/>
          </p:cNvSpPr>
          <p:nvPr>
            <p:ph type="subTitle" idx="1"/>
          </p:nvPr>
        </p:nvSpPr>
        <p:spPr>
          <a:xfrm>
            <a:off x="525563" y="2327564"/>
            <a:ext cx="11250801" cy="4073236"/>
          </a:xfrm>
        </p:spPr>
        <p:txBody>
          <a:bodyPr>
            <a:noAutofit/>
          </a:bodyPr>
          <a:lstStyle/>
          <a:p>
            <a:pPr marL="457200" indent="-457200" algn="l"/>
            <a:r>
              <a:rPr lang="en-US" sz="4800" dirty="0">
                <a:solidFill>
                  <a:schemeClr val="accent1">
                    <a:lumMod val="40000"/>
                    <a:lumOff val="60000"/>
                  </a:schemeClr>
                </a:solidFill>
              </a:rPr>
              <a:t>“We fear AWKWARD conversations more than death”</a:t>
            </a:r>
          </a:p>
          <a:p>
            <a:pPr marL="457200" indent="-457200" algn="l"/>
            <a:r>
              <a:rPr lang="en-US" sz="4800" i="1" dirty="0">
                <a:solidFill>
                  <a:schemeClr val="accent1">
                    <a:lumMod val="40000"/>
                    <a:lumOff val="60000"/>
                  </a:schemeClr>
                </a:solidFill>
              </a:rPr>
              <a:t>                                                 -Francis Chan</a:t>
            </a:r>
          </a:p>
        </p:txBody>
      </p:sp>
    </p:spTree>
    <p:extLst>
      <p:ext uri="{BB962C8B-B14F-4D97-AF65-F5344CB8AC3E}">
        <p14:creationId xmlns:p14="http://schemas.microsoft.com/office/powerpoint/2010/main" val="360724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6130-B24E-430D-AD75-02900C8FFE4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28850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9342145" cy="845127"/>
          </a:xfrm>
        </p:spPr>
        <p:txBody>
          <a:bodyPr>
            <a:noAutofit/>
          </a:bodyPr>
          <a:lstStyle/>
          <a:p>
            <a:pPr algn="l"/>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God’s design for work…</a:t>
            </a:r>
          </a:p>
        </p:txBody>
      </p:sp>
      <p:sp>
        <p:nvSpPr>
          <p:cNvPr id="3" name="Subtitle 2"/>
          <p:cNvSpPr>
            <a:spLocks noGrp="1"/>
          </p:cNvSpPr>
          <p:nvPr>
            <p:ph type="subTitle" idx="1"/>
          </p:nvPr>
        </p:nvSpPr>
        <p:spPr>
          <a:xfrm>
            <a:off x="1190584" y="1302327"/>
            <a:ext cx="9796072" cy="4776727"/>
          </a:xfrm>
        </p:spPr>
        <p:txBody>
          <a:bodyPr>
            <a:noAutofit/>
          </a:bodyPr>
          <a:lstStyle/>
          <a:p>
            <a:pPr algn="l"/>
            <a:r>
              <a:rPr lang="en-US" sz="2400" dirty="0">
                <a:solidFill>
                  <a:schemeClr val="accent1">
                    <a:lumMod val="40000"/>
                    <a:lumOff val="60000"/>
                  </a:schemeClr>
                </a:solidFill>
              </a:rPr>
              <a:t>God is calling those who are SKILLED:</a:t>
            </a:r>
          </a:p>
          <a:p>
            <a:pPr algn="l"/>
            <a:endParaRPr lang="en-US" sz="2400" dirty="0">
              <a:solidFill>
                <a:schemeClr val="accent1">
                  <a:lumMod val="40000"/>
                  <a:lumOff val="60000"/>
                </a:schemeClr>
              </a:solidFill>
            </a:endParaRPr>
          </a:p>
          <a:p>
            <a:pPr algn="l"/>
            <a:endParaRPr lang="en-US" sz="2400" dirty="0">
              <a:solidFill>
                <a:schemeClr val="accent1">
                  <a:lumMod val="40000"/>
                  <a:lumOff val="60000"/>
                </a:schemeClr>
              </a:solidFill>
            </a:endParaRPr>
          </a:p>
          <a:p>
            <a:pPr algn="l"/>
            <a:r>
              <a:rPr lang="en-US" sz="2400" dirty="0">
                <a:solidFill>
                  <a:schemeClr val="accent1">
                    <a:lumMod val="40000"/>
                    <a:lumOff val="60000"/>
                  </a:schemeClr>
                </a:solidFill>
              </a:rPr>
              <a:t>He is calling those whose heart is WILLING:</a:t>
            </a:r>
          </a:p>
          <a:p>
            <a:pPr algn="l"/>
            <a:endParaRPr lang="en-US" sz="2400" dirty="0">
              <a:solidFill>
                <a:schemeClr val="accent1">
                  <a:lumMod val="40000"/>
                  <a:lumOff val="60000"/>
                </a:schemeClr>
              </a:solidFill>
            </a:endParaRPr>
          </a:p>
          <a:p>
            <a:pPr algn="l"/>
            <a:endParaRPr lang="en-US" sz="2400" dirty="0">
              <a:solidFill>
                <a:schemeClr val="accent1">
                  <a:lumMod val="40000"/>
                  <a:lumOff val="60000"/>
                </a:schemeClr>
              </a:solidFill>
            </a:endParaRPr>
          </a:p>
          <a:p>
            <a:pPr algn="l"/>
            <a:r>
              <a:rPr lang="en-US" sz="2400" dirty="0">
                <a:solidFill>
                  <a:schemeClr val="accent1">
                    <a:lumMod val="40000"/>
                    <a:lumOff val="60000"/>
                  </a:schemeClr>
                </a:solidFill>
              </a:rPr>
              <a:t>He wants our work to be an OFFERING:</a:t>
            </a:r>
          </a:p>
          <a:p>
            <a:pPr algn="l"/>
            <a:endParaRPr lang="en-US" sz="2400" dirty="0">
              <a:solidFill>
                <a:schemeClr val="accent1">
                  <a:lumMod val="40000"/>
                  <a:lumOff val="60000"/>
                </a:schemeClr>
              </a:solidFill>
            </a:endParaRPr>
          </a:p>
        </p:txBody>
      </p:sp>
      <p:sp>
        <p:nvSpPr>
          <p:cNvPr id="6" name="Subtitle 2"/>
          <p:cNvSpPr txBox="1">
            <a:spLocks/>
          </p:cNvSpPr>
          <p:nvPr/>
        </p:nvSpPr>
        <p:spPr>
          <a:xfrm>
            <a:off x="1342984" y="1634837"/>
            <a:ext cx="9796072" cy="997528"/>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3200" i="1" dirty="0">
                <a:solidFill>
                  <a:schemeClr val="accent1">
                    <a:lumMod val="20000"/>
                    <a:lumOff val="80000"/>
                  </a:schemeClr>
                </a:solidFill>
              </a:rPr>
              <a:t>Exodus 35:10                'All who are gifted artisans among you shall come and make all that the Lord has commanded</a:t>
            </a:r>
          </a:p>
          <a:p>
            <a:pPr algn="r"/>
            <a:endParaRPr lang="en-US" sz="3200" i="1" dirty="0">
              <a:solidFill>
                <a:schemeClr val="accent1">
                  <a:lumMod val="20000"/>
                  <a:lumOff val="80000"/>
                </a:schemeClr>
              </a:solidFill>
            </a:endParaRPr>
          </a:p>
        </p:txBody>
      </p:sp>
      <p:sp>
        <p:nvSpPr>
          <p:cNvPr id="7" name="Subtitle 2"/>
          <p:cNvSpPr txBox="1">
            <a:spLocks/>
          </p:cNvSpPr>
          <p:nvPr/>
        </p:nvSpPr>
        <p:spPr>
          <a:xfrm>
            <a:off x="1342984" y="3228556"/>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3200" i="1" dirty="0">
                <a:solidFill>
                  <a:schemeClr val="accent1">
                    <a:lumMod val="20000"/>
                    <a:lumOff val="80000"/>
                  </a:schemeClr>
                </a:solidFill>
              </a:rPr>
              <a:t>Exodus 35:21          Then everyone came whose heart was stirred, and everyone whose spirit was willing,</a:t>
            </a:r>
          </a:p>
        </p:txBody>
      </p:sp>
      <p:sp>
        <p:nvSpPr>
          <p:cNvPr id="8" name="Subtitle 2"/>
          <p:cNvSpPr txBox="1">
            <a:spLocks/>
          </p:cNvSpPr>
          <p:nvPr/>
        </p:nvSpPr>
        <p:spPr>
          <a:xfrm>
            <a:off x="1190584" y="4683282"/>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3200" i="1" dirty="0">
                <a:solidFill>
                  <a:schemeClr val="accent1">
                    <a:lumMod val="20000"/>
                    <a:lumOff val="80000"/>
                  </a:schemeClr>
                </a:solidFill>
              </a:rPr>
              <a:t>Exodus 35:25          brought what they had</a:t>
            </a:r>
          </a:p>
        </p:txBody>
      </p:sp>
    </p:spTree>
    <p:extLst>
      <p:ext uri="{BB962C8B-B14F-4D97-AF65-F5344CB8AC3E}">
        <p14:creationId xmlns:p14="http://schemas.microsoft.com/office/powerpoint/2010/main" val="384524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81" y="457200"/>
            <a:ext cx="9342145" cy="845127"/>
          </a:xfrm>
        </p:spPr>
        <p:txBody>
          <a:bodyPr>
            <a:noAutofit/>
          </a:bodyPr>
          <a:lstStyle/>
          <a:p>
            <a:pPr algn="l"/>
            <a:r>
              <a:rPr lang="en-US" sz="6600" b="1" i="1" dirty="0">
                <a:solidFill>
                  <a:schemeClr val="accent1">
                    <a:lumMod val="60000"/>
                    <a:lumOff val="40000"/>
                  </a:schemeClr>
                </a:solidFill>
                <a:latin typeface="Arial Narrow" panose="020B0606020202030204" pitchFamily="34" charset="0"/>
                <a:cs typeface="Arial" panose="020B0604020202020204" pitchFamily="34" charset="0"/>
              </a:rPr>
              <a:t>God’s design for work…</a:t>
            </a:r>
          </a:p>
        </p:txBody>
      </p:sp>
      <p:sp>
        <p:nvSpPr>
          <p:cNvPr id="3" name="Subtitle 2"/>
          <p:cNvSpPr>
            <a:spLocks noGrp="1"/>
          </p:cNvSpPr>
          <p:nvPr>
            <p:ph type="subTitle" idx="1"/>
          </p:nvPr>
        </p:nvSpPr>
        <p:spPr>
          <a:xfrm>
            <a:off x="1190584" y="1302327"/>
            <a:ext cx="9796072" cy="4776727"/>
          </a:xfrm>
        </p:spPr>
        <p:txBody>
          <a:bodyPr>
            <a:noAutofit/>
          </a:bodyPr>
          <a:lstStyle/>
          <a:p>
            <a:pPr algn="l"/>
            <a:endParaRPr lang="en-US" sz="2400" dirty="0">
              <a:solidFill>
                <a:schemeClr val="accent1">
                  <a:lumMod val="40000"/>
                  <a:lumOff val="60000"/>
                </a:schemeClr>
              </a:solidFill>
            </a:endParaRPr>
          </a:p>
          <a:p>
            <a:pPr algn="l"/>
            <a:r>
              <a:rPr lang="en-US" sz="2400" dirty="0">
                <a:solidFill>
                  <a:schemeClr val="accent1">
                    <a:lumMod val="40000"/>
                    <a:lumOff val="60000"/>
                  </a:schemeClr>
                </a:solidFill>
              </a:rPr>
              <a:t>He wants to BLESS our work with His SPIRIT:</a:t>
            </a:r>
          </a:p>
          <a:p>
            <a:pPr algn="l"/>
            <a:endParaRPr lang="en-US" sz="2400" dirty="0">
              <a:solidFill>
                <a:schemeClr val="accent1">
                  <a:lumMod val="40000"/>
                  <a:lumOff val="60000"/>
                </a:schemeClr>
              </a:solidFill>
            </a:endParaRPr>
          </a:p>
          <a:p>
            <a:pPr algn="l"/>
            <a:endParaRPr lang="en-US" sz="2400" dirty="0">
              <a:solidFill>
                <a:schemeClr val="accent1">
                  <a:lumMod val="40000"/>
                  <a:lumOff val="60000"/>
                </a:schemeClr>
              </a:solidFill>
            </a:endParaRPr>
          </a:p>
          <a:p>
            <a:pPr algn="l"/>
            <a:endParaRPr lang="en-US" sz="2400" dirty="0">
              <a:solidFill>
                <a:schemeClr val="accent1">
                  <a:lumMod val="40000"/>
                  <a:lumOff val="60000"/>
                </a:schemeClr>
              </a:solidFill>
            </a:endParaRPr>
          </a:p>
          <a:p>
            <a:pPr algn="l"/>
            <a:endParaRPr lang="en-US" sz="2400" dirty="0">
              <a:solidFill>
                <a:schemeClr val="accent1">
                  <a:lumMod val="40000"/>
                  <a:lumOff val="60000"/>
                </a:schemeClr>
              </a:solidFill>
            </a:endParaRPr>
          </a:p>
          <a:p>
            <a:pPr algn="l"/>
            <a:r>
              <a:rPr lang="en-US" sz="2400" dirty="0">
                <a:solidFill>
                  <a:schemeClr val="accent1">
                    <a:lumMod val="40000"/>
                    <a:lumOff val="60000"/>
                  </a:schemeClr>
                </a:solidFill>
              </a:rPr>
              <a:t>He wants to BLESS/TEACH others in your WORK:</a:t>
            </a:r>
          </a:p>
        </p:txBody>
      </p:sp>
      <p:sp>
        <p:nvSpPr>
          <p:cNvPr id="6" name="Subtitle 2"/>
          <p:cNvSpPr txBox="1">
            <a:spLocks/>
          </p:cNvSpPr>
          <p:nvPr/>
        </p:nvSpPr>
        <p:spPr>
          <a:xfrm>
            <a:off x="1342984" y="2133599"/>
            <a:ext cx="9796072" cy="227214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2400" i="1" dirty="0">
                <a:solidFill>
                  <a:schemeClr val="accent1">
                    <a:lumMod val="20000"/>
                    <a:lumOff val="80000"/>
                  </a:schemeClr>
                </a:solidFill>
              </a:rPr>
              <a:t>Exodus 35:30-33         And Moses said to the children of Israel, "See, the Lord has called by name Bezalel the son of Uri, the son of </a:t>
            </a:r>
            <a:r>
              <a:rPr lang="en-US" sz="2400" i="1" dirty="0" err="1">
                <a:solidFill>
                  <a:schemeClr val="accent1">
                    <a:lumMod val="20000"/>
                    <a:lumOff val="80000"/>
                  </a:schemeClr>
                </a:solidFill>
              </a:rPr>
              <a:t>Hur</a:t>
            </a:r>
            <a:r>
              <a:rPr lang="en-US" sz="2400" i="1" dirty="0">
                <a:solidFill>
                  <a:schemeClr val="accent1">
                    <a:lumMod val="20000"/>
                    <a:lumOff val="80000"/>
                  </a:schemeClr>
                </a:solidFill>
              </a:rPr>
              <a:t>, of the tribe of Judah;  and </a:t>
            </a:r>
            <a:r>
              <a:rPr lang="en-US" sz="2400" b="1" i="1" dirty="0">
                <a:solidFill>
                  <a:schemeClr val="accent1">
                    <a:lumMod val="20000"/>
                    <a:lumOff val="80000"/>
                  </a:schemeClr>
                </a:solidFill>
              </a:rPr>
              <a:t>He has filled him with the Spirit of God</a:t>
            </a:r>
            <a:r>
              <a:rPr lang="en-US" sz="2400" i="1" dirty="0">
                <a:solidFill>
                  <a:schemeClr val="accent1">
                    <a:lumMod val="20000"/>
                    <a:lumOff val="80000"/>
                  </a:schemeClr>
                </a:solidFill>
              </a:rPr>
              <a:t>, in wisdom and understanding, in knowledge </a:t>
            </a:r>
            <a:r>
              <a:rPr lang="en-US" sz="2400" b="1" i="1" dirty="0">
                <a:solidFill>
                  <a:schemeClr val="accent1">
                    <a:lumMod val="20000"/>
                    <a:lumOff val="80000"/>
                  </a:schemeClr>
                </a:solidFill>
              </a:rPr>
              <a:t>and all manner of workmanship</a:t>
            </a:r>
            <a:r>
              <a:rPr lang="en-US" sz="2400" i="1" dirty="0">
                <a:solidFill>
                  <a:schemeClr val="accent1">
                    <a:lumMod val="20000"/>
                    <a:lumOff val="80000"/>
                  </a:schemeClr>
                </a:solidFill>
              </a:rPr>
              <a:t>, to design artistic works, to work in gold and silver and bronze, in cutting jewels for setting, in carving wood, and to work in all manner of artistic workmanship. </a:t>
            </a: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
        <p:nvSpPr>
          <p:cNvPr id="8" name="Subtitle 2"/>
          <p:cNvSpPr txBox="1">
            <a:spLocks/>
          </p:cNvSpPr>
          <p:nvPr/>
        </p:nvSpPr>
        <p:spPr>
          <a:xfrm>
            <a:off x="1342984" y="4773637"/>
            <a:ext cx="9796072" cy="1582508"/>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r>
              <a:rPr lang="en-US" sz="2400" i="1" dirty="0">
                <a:solidFill>
                  <a:schemeClr val="accent1">
                    <a:lumMod val="20000"/>
                    <a:lumOff val="80000"/>
                  </a:schemeClr>
                </a:solidFill>
              </a:rPr>
              <a:t>Exodus 35:34       And He has put in his heart the ability to teach, in him and </a:t>
            </a:r>
            <a:r>
              <a:rPr lang="en-US" sz="2400" i="1" dirty="0" err="1">
                <a:solidFill>
                  <a:schemeClr val="accent1">
                    <a:lumMod val="20000"/>
                    <a:lumOff val="80000"/>
                  </a:schemeClr>
                </a:solidFill>
              </a:rPr>
              <a:t>Aholiab</a:t>
            </a:r>
            <a:r>
              <a:rPr lang="en-US" sz="2400" i="1" dirty="0">
                <a:solidFill>
                  <a:schemeClr val="accent1">
                    <a:lumMod val="20000"/>
                    <a:lumOff val="80000"/>
                  </a:schemeClr>
                </a:solidFill>
              </a:rPr>
              <a:t> the son of </a:t>
            </a:r>
            <a:r>
              <a:rPr lang="en-US" sz="2400" i="1" dirty="0" err="1">
                <a:solidFill>
                  <a:schemeClr val="accent1">
                    <a:lumMod val="20000"/>
                    <a:lumOff val="80000"/>
                  </a:schemeClr>
                </a:solidFill>
              </a:rPr>
              <a:t>Ahisamach</a:t>
            </a:r>
            <a:r>
              <a:rPr lang="en-US" sz="2400" i="1" dirty="0">
                <a:solidFill>
                  <a:schemeClr val="accent1">
                    <a:lumMod val="20000"/>
                    <a:lumOff val="80000"/>
                  </a:schemeClr>
                </a:solidFill>
              </a:rPr>
              <a:t>, of the tribe of Dan. </a:t>
            </a:r>
          </a:p>
        </p:txBody>
      </p:sp>
    </p:spTree>
    <p:extLst>
      <p:ext uri="{BB962C8B-B14F-4D97-AF65-F5344CB8AC3E}">
        <p14:creationId xmlns:p14="http://schemas.microsoft.com/office/powerpoint/2010/main" val="57671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2436" y="374072"/>
            <a:ext cx="9227128" cy="3477491"/>
          </a:xfrm>
        </p:spPr>
        <p:txBody>
          <a:bodyPr>
            <a:noAutofit/>
          </a:bodyPr>
          <a:lstStyle/>
          <a:p>
            <a:pPr algn="l"/>
            <a:r>
              <a:rPr lang="en-US" sz="28700" dirty="0">
                <a:solidFill>
                  <a:schemeClr val="accent1">
                    <a:lumMod val="40000"/>
                    <a:lumOff val="60000"/>
                  </a:schemeClr>
                </a:solidFill>
              </a:rPr>
              <a:t>GOD</a:t>
            </a:r>
            <a:r>
              <a:rPr lang="en-US" sz="9600" dirty="0">
                <a:solidFill>
                  <a:schemeClr val="accent1">
                    <a:lumMod val="40000"/>
                    <a:lumOff val="60000"/>
                  </a:schemeClr>
                </a:solidFill>
              </a:rPr>
              <a:t> </a:t>
            </a:r>
            <a:r>
              <a:rPr lang="en-US" sz="8000" dirty="0">
                <a:solidFill>
                  <a:schemeClr val="accent1">
                    <a:lumMod val="40000"/>
                    <a:lumOff val="60000"/>
                  </a:schemeClr>
                </a:solidFill>
              </a:rPr>
              <a:t>CREATED WORK</a:t>
            </a:r>
            <a:endParaRPr lang="en-US" sz="88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300088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2436" y="1143706"/>
            <a:ext cx="9227128" cy="3477491"/>
          </a:xfrm>
        </p:spPr>
        <p:txBody>
          <a:bodyPr>
            <a:noAutofit/>
          </a:bodyPr>
          <a:lstStyle/>
          <a:p>
            <a:pPr algn="l"/>
            <a:r>
              <a:rPr lang="en-US" sz="6000" dirty="0">
                <a:solidFill>
                  <a:schemeClr val="accent1">
                    <a:lumMod val="40000"/>
                    <a:lumOff val="60000"/>
                  </a:schemeClr>
                </a:solidFill>
              </a:rPr>
              <a:t>If God created it, then it is</a:t>
            </a:r>
          </a:p>
          <a:p>
            <a:r>
              <a:rPr lang="en-US" sz="23900" dirty="0">
                <a:solidFill>
                  <a:schemeClr val="accent1">
                    <a:lumMod val="40000"/>
                    <a:lumOff val="60000"/>
                  </a:schemeClr>
                </a:solidFill>
              </a:rPr>
              <a:t>HOLY</a:t>
            </a:r>
            <a:endParaRPr lang="en-US" sz="5400" dirty="0">
              <a:solidFill>
                <a:schemeClr val="accent1">
                  <a:lumMod val="40000"/>
                  <a:lumOff val="60000"/>
                </a:schemeClr>
              </a:solidFill>
            </a:endParaRP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368338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9661" y="-373225"/>
            <a:ext cx="11392678" cy="4391891"/>
          </a:xfrm>
        </p:spPr>
        <p:txBody>
          <a:bodyPr>
            <a:noAutofit/>
          </a:bodyPr>
          <a:lstStyle/>
          <a:p>
            <a:pPr algn="l"/>
            <a:r>
              <a:rPr lang="en-US" sz="6600" dirty="0">
                <a:solidFill>
                  <a:schemeClr val="accent1">
                    <a:lumMod val="40000"/>
                    <a:lumOff val="60000"/>
                  </a:schemeClr>
                </a:solidFill>
              </a:rPr>
              <a:t>Nothing is </a:t>
            </a:r>
            <a:r>
              <a:rPr lang="en-US" sz="13800" dirty="0">
                <a:solidFill>
                  <a:schemeClr val="accent1">
                    <a:lumMod val="40000"/>
                    <a:lumOff val="60000"/>
                  </a:schemeClr>
                </a:solidFill>
              </a:rPr>
              <a:t> </a:t>
            </a:r>
            <a:r>
              <a:rPr lang="en-US" sz="16600" dirty="0">
                <a:solidFill>
                  <a:schemeClr val="accent1">
                    <a:lumMod val="40000"/>
                    <a:lumOff val="60000"/>
                  </a:schemeClr>
                </a:solidFill>
              </a:rPr>
              <a:t>SECULAR</a:t>
            </a:r>
          </a:p>
          <a:p>
            <a:pPr algn="r"/>
            <a:r>
              <a:rPr lang="en-US" sz="3300" dirty="0">
                <a:solidFill>
                  <a:schemeClr val="accent1">
                    <a:lumMod val="40000"/>
                    <a:lumOff val="60000"/>
                  </a:schemeClr>
                </a:solidFill>
              </a:rPr>
              <a:t>“There is no neutral ground in the universe; every square inch, every split second, is claimed by God and counter-claimed by Satan” – C.S. Lewis</a:t>
            </a:r>
          </a:p>
        </p:txBody>
      </p:sp>
      <p:sp>
        <p:nvSpPr>
          <p:cNvPr id="7" name="Subtitle 2"/>
          <p:cNvSpPr txBox="1">
            <a:spLocks/>
          </p:cNvSpPr>
          <p:nvPr/>
        </p:nvSpPr>
        <p:spPr>
          <a:xfrm>
            <a:off x="1342984" y="2632364"/>
            <a:ext cx="9796072" cy="121919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3971019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TM04033929[[fn=Slate]]</Template>
  <TotalTime>5350</TotalTime>
  <Words>786</Words>
  <Application>Microsoft Office PowerPoint</Application>
  <PresentationFormat>Widescreen</PresentationFormat>
  <Paragraphs>110</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 Narrow</vt:lpstr>
      <vt:lpstr>Calisto MT</vt:lpstr>
      <vt:lpstr>Wingdings 2</vt:lpstr>
      <vt:lpstr>Slate</vt:lpstr>
      <vt:lpstr>PowerPoint Presentation</vt:lpstr>
      <vt:lpstr>In the beginning…</vt:lpstr>
      <vt:lpstr>In the beginning…</vt:lpstr>
      <vt:lpstr>In the beginning…</vt:lpstr>
      <vt:lpstr>God’s design for work…</vt:lpstr>
      <vt:lpstr>God’s design for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God chose work?</vt:lpstr>
      <vt:lpstr>PowerPoint Presentation</vt:lpstr>
      <vt:lpstr>2 questions</vt:lpstr>
      <vt:lpstr>Two questions</vt:lpstr>
      <vt:lpstr>Two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keeps us from discussing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SESSIONS</dc:title>
  <dc:creator>Ron Ewing</dc:creator>
  <cp:lastModifiedBy>Ron Ewing</cp:lastModifiedBy>
  <cp:revision>32</cp:revision>
  <dcterms:created xsi:type="dcterms:W3CDTF">2017-04-09T11:35:07Z</dcterms:created>
  <dcterms:modified xsi:type="dcterms:W3CDTF">2023-04-10T19:11:05Z</dcterms:modified>
</cp:coreProperties>
</file>